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5" r:id="rId19"/>
    <p:sldId id="273" r:id="rId20"/>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25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13095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810806-D073-09F3-32CA-54F4A7FA26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271CD4-B45F-CED9-077D-8AD62BBC41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F4112C-73B2-84CB-FB55-C0B098208DB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5CA67CB-4BE1-F665-6B68-FBE10DA9B1D2}"/>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41337164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7.xml"/><Relationship Id="rId5" Type="http://schemas.openxmlformats.org/officeDocument/2006/relationships/image" Target="../media/image9.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36890"/>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Datatypes in Java</a:t>
            </a:r>
            <a:endParaRPr lang="en-US" sz="4450" dirty="0"/>
          </a:p>
        </p:txBody>
      </p:sp>
      <p:sp>
        <p:nvSpPr>
          <p:cNvPr id="4" name="Text 1"/>
          <p:cNvSpPr/>
          <p:nvPr/>
        </p:nvSpPr>
        <p:spPr>
          <a:xfrm>
            <a:off x="793790" y="3785830"/>
            <a:ext cx="7556421"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Explore the diverse range of data types in the Java programming language, from primitive to reference types, and understand how they are used to store and manipulate information in your applications.</a:t>
            </a:r>
            <a:endParaRPr lang="en-US" sz="1750" dirty="0"/>
          </a:p>
        </p:txBody>
      </p:sp>
      <p:sp>
        <p:nvSpPr>
          <p:cNvPr id="5" name="Text 2"/>
          <p:cNvSpPr/>
          <p:nvPr/>
        </p:nvSpPr>
        <p:spPr>
          <a:xfrm>
            <a:off x="793790" y="5129689"/>
            <a:ext cx="7556421" cy="362903"/>
          </a:xfrm>
          <a:prstGeom prst="rect">
            <a:avLst/>
          </a:prstGeom>
          <a:noFill/>
          <a:ln/>
        </p:spPr>
        <p:txBody>
          <a:bodyPr wrap="non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By AIML-C Group-2</a:t>
            </a:r>
            <a:endParaRPr lang="en-US" sz="175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07657"/>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Character Datatype</a:t>
            </a:r>
            <a:endParaRPr lang="en-US" sz="4450" dirty="0"/>
          </a:p>
        </p:txBody>
      </p:sp>
      <p:sp>
        <p:nvSpPr>
          <p:cNvPr id="4" name="Shape 1"/>
          <p:cNvSpPr/>
          <p:nvPr/>
        </p:nvSpPr>
        <p:spPr>
          <a:xfrm>
            <a:off x="6280190" y="3256598"/>
            <a:ext cx="3664863" cy="2765227"/>
          </a:xfrm>
          <a:prstGeom prst="roundRect">
            <a:avLst>
              <a:gd name="adj" fmla="val 3445"/>
            </a:avLst>
          </a:prstGeom>
          <a:solidFill>
            <a:srgbClr val="110080"/>
          </a:solidFill>
          <a:ln w="7620">
            <a:solidFill>
              <a:srgbClr val="2A1999"/>
            </a:solidFill>
            <a:prstDash val="solid"/>
          </a:ln>
        </p:spPr>
        <p:txBody>
          <a:bodyPr/>
          <a:lstStyle/>
          <a:p>
            <a:endParaRPr lang="en-IN"/>
          </a:p>
        </p:txBody>
      </p:sp>
      <p:sp>
        <p:nvSpPr>
          <p:cNvPr id="5" name="Text 2"/>
          <p:cNvSpPr/>
          <p:nvPr/>
        </p:nvSpPr>
        <p:spPr>
          <a:xfrm>
            <a:off x="6514624" y="3491032"/>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char</a:t>
            </a:r>
            <a:endParaRPr lang="en-US" sz="2200" dirty="0"/>
          </a:p>
        </p:txBody>
      </p:sp>
      <p:sp>
        <p:nvSpPr>
          <p:cNvPr id="6" name="Text 3"/>
          <p:cNvSpPr/>
          <p:nvPr/>
        </p:nvSpPr>
        <p:spPr>
          <a:xfrm>
            <a:off x="6514624" y="3981450"/>
            <a:ext cx="3195995"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Represents a single Unicode character, using 16 bits of memory.</a:t>
            </a:r>
            <a:endParaRPr lang="en-US" sz="1750" dirty="0"/>
          </a:p>
        </p:txBody>
      </p:sp>
      <p:sp>
        <p:nvSpPr>
          <p:cNvPr id="7" name="Shape 4"/>
          <p:cNvSpPr/>
          <p:nvPr/>
        </p:nvSpPr>
        <p:spPr>
          <a:xfrm>
            <a:off x="10171867" y="3256598"/>
            <a:ext cx="3664863" cy="2765227"/>
          </a:xfrm>
          <a:prstGeom prst="roundRect">
            <a:avLst>
              <a:gd name="adj" fmla="val 3445"/>
            </a:avLst>
          </a:prstGeom>
          <a:solidFill>
            <a:srgbClr val="110080"/>
          </a:solidFill>
          <a:ln w="7620">
            <a:solidFill>
              <a:srgbClr val="2A1999"/>
            </a:solidFill>
            <a:prstDash val="solid"/>
          </a:ln>
        </p:spPr>
        <p:txBody>
          <a:bodyPr/>
          <a:lstStyle/>
          <a:p>
            <a:endParaRPr lang="en-IN"/>
          </a:p>
        </p:txBody>
      </p:sp>
      <p:sp>
        <p:nvSpPr>
          <p:cNvPr id="8" name="Text 5"/>
          <p:cNvSpPr/>
          <p:nvPr/>
        </p:nvSpPr>
        <p:spPr>
          <a:xfrm>
            <a:off x="10406301" y="3491032"/>
            <a:ext cx="3195995"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Supports Diverse Characters</a:t>
            </a:r>
            <a:endParaRPr lang="en-US" sz="2200" dirty="0"/>
          </a:p>
        </p:txBody>
      </p:sp>
      <p:sp>
        <p:nvSpPr>
          <p:cNvPr id="9" name="Text 6"/>
          <p:cNvSpPr/>
          <p:nvPr/>
        </p:nvSpPr>
        <p:spPr>
          <a:xfrm>
            <a:off x="10406301" y="4335780"/>
            <a:ext cx="3195995"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Allows for the storage and manipulation of a wide range of characters, from Latin scripts to emojis.</a:t>
            </a:r>
            <a:endParaRPr lang="en-US" sz="1750" dirty="0"/>
          </a:p>
        </p:txBody>
      </p:sp>
      <p:sp>
        <p:nvSpPr>
          <p:cNvPr id="10" name="Rectangle 9">
            <a:extLst>
              <a:ext uri="{FF2B5EF4-FFF2-40B4-BE49-F238E27FC236}">
                <a16:creationId xmlns:a16="http://schemas.microsoft.com/office/drawing/2014/main" id="{81497E58-C471-92D8-E3D7-BA4E2D26BE11}"/>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510195"/>
            <a:ext cx="6428542"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Java Datatype Examples</a:t>
            </a:r>
            <a:endParaRPr lang="en-US" sz="4450" dirty="0"/>
          </a:p>
        </p:txBody>
      </p:sp>
      <p:sp>
        <p:nvSpPr>
          <p:cNvPr id="3" name="Shape 1"/>
          <p:cNvSpPr/>
          <p:nvPr/>
        </p:nvSpPr>
        <p:spPr>
          <a:xfrm>
            <a:off x="793790" y="3672602"/>
            <a:ext cx="13042821" cy="1428750"/>
          </a:xfrm>
          <a:prstGeom prst="roundRect">
            <a:avLst>
              <a:gd name="adj" fmla="val 6668"/>
            </a:avLst>
          </a:prstGeom>
          <a:solidFill>
            <a:srgbClr val="0A004D"/>
          </a:solidFill>
          <a:ln/>
        </p:spPr>
        <p:txBody>
          <a:bodyPr/>
          <a:lstStyle/>
          <a:p>
            <a:endParaRPr lang="en-IN"/>
          </a:p>
        </p:txBody>
      </p:sp>
      <p:sp>
        <p:nvSpPr>
          <p:cNvPr id="4" name="Shape 2"/>
          <p:cNvSpPr/>
          <p:nvPr/>
        </p:nvSpPr>
        <p:spPr>
          <a:xfrm>
            <a:off x="782479" y="3672602"/>
            <a:ext cx="13065443" cy="1428750"/>
          </a:xfrm>
          <a:prstGeom prst="roundRect">
            <a:avLst>
              <a:gd name="adj" fmla="val 2381"/>
            </a:avLst>
          </a:prstGeom>
          <a:solidFill>
            <a:srgbClr val="0A004D"/>
          </a:solidFill>
          <a:ln/>
        </p:spPr>
        <p:txBody>
          <a:bodyPr/>
          <a:lstStyle/>
          <a:p>
            <a:endParaRPr lang="en-IN"/>
          </a:p>
        </p:txBody>
      </p:sp>
      <p:sp>
        <p:nvSpPr>
          <p:cNvPr id="5" name="Text 3"/>
          <p:cNvSpPr/>
          <p:nvPr/>
        </p:nvSpPr>
        <p:spPr>
          <a:xfrm>
            <a:off x="1009293" y="3842623"/>
            <a:ext cx="12611814"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char letter = 'A';          // Example with a Latin letter</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char symbol = '$';          // Example with a special symbol</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char emoji = '\u263A';      // Example with a Unicode emoji </a:t>
            </a:r>
            <a:endParaRPr lang="en-US" sz="1750" dirty="0"/>
          </a:p>
        </p:txBody>
      </p:sp>
      <p:sp>
        <p:nvSpPr>
          <p:cNvPr id="6" name="Text 4"/>
          <p:cNvSpPr/>
          <p:nvPr/>
        </p:nvSpPr>
        <p:spPr>
          <a:xfrm>
            <a:off x="793790" y="5356503"/>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7" name="Rectangle 6">
            <a:extLst>
              <a:ext uri="{FF2B5EF4-FFF2-40B4-BE49-F238E27FC236}">
                <a16:creationId xmlns:a16="http://schemas.microsoft.com/office/drawing/2014/main" id="{5DE9D756-EFC2-0BA8-9906-42AD30694209}"/>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491740"/>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Boolean Datatype</a:t>
            </a:r>
            <a:endParaRPr lang="en-US" sz="4450" dirty="0"/>
          </a:p>
        </p:txBody>
      </p:sp>
      <p:sp>
        <p:nvSpPr>
          <p:cNvPr id="4" name="Shape 1"/>
          <p:cNvSpPr/>
          <p:nvPr/>
        </p:nvSpPr>
        <p:spPr>
          <a:xfrm>
            <a:off x="793790" y="3795832"/>
            <a:ext cx="510302" cy="510302"/>
          </a:xfrm>
          <a:prstGeom prst="roundRect">
            <a:avLst>
              <a:gd name="adj" fmla="val 18669"/>
            </a:avLst>
          </a:prstGeom>
          <a:solidFill>
            <a:srgbClr val="110080"/>
          </a:solidFill>
          <a:ln w="7620">
            <a:solidFill>
              <a:srgbClr val="2A1999"/>
            </a:solidFill>
            <a:prstDash val="solid"/>
          </a:ln>
        </p:spPr>
        <p:txBody>
          <a:bodyPr/>
          <a:lstStyle/>
          <a:p>
            <a:endParaRPr lang="en-IN"/>
          </a:p>
        </p:txBody>
      </p:sp>
      <p:sp>
        <p:nvSpPr>
          <p:cNvPr id="5" name="Text 2"/>
          <p:cNvSpPr/>
          <p:nvPr/>
        </p:nvSpPr>
        <p:spPr>
          <a:xfrm>
            <a:off x="980599" y="3880842"/>
            <a:ext cx="136565"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1</a:t>
            </a:r>
            <a:endParaRPr lang="en-US" sz="2650" dirty="0"/>
          </a:p>
        </p:txBody>
      </p:sp>
      <p:sp>
        <p:nvSpPr>
          <p:cNvPr id="6" name="Text 3"/>
          <p:cNvSpPr/>
          <p:nvPr/>
        </p:nvSpPr>
        <p:spPr>
          <a:xfrm>
            <a:off x="1530906" y="3795832"/>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true or false</a:t>
            </a:r>
            <a:endParaRPr lang="en-US" sz="2200" dirty="0"/>
          </a:p>
        </p:txBody>
      </p:sp>
      <p:sp>
        <p:nvSpPr>
          <p:cNvPr id="7" name="Text 4"/>
          <p:cNvSpPr/>
          <p:nvPr/>
        </p:nvSpPr>
        <p:spPr>
          <a:xfrm>
            <a:off x="1530906" y="4286250"/>
            <a:ext cx="2927747"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The boolean type can only hold two values: true or false.</a:t>
            </a:r>
            <a:endParaRPr lang="en-US" sz="1750" dirty="0"/>
          </a:p>
        </p:txBody>
      </p:sp>
      <p:sp>
        <p:nvSpPr>
          <p:cNvPr id="8" name="Shape 5"/>
          <p:cNvSpPr/>
          <p:nvPr/>
        </p:nvSpPr>
        <p:spPr>
          <a:xfrm>
            <a:off x="4685467" y="3795832"/>
            <a:ext cx="510302" cy="510302"/>
          </a:xfrm>
          <a:prstGeom prst="roundRect">
            <a:avLst>
              <a:gd name="adj" fmla="val 18669"/>
            </a:avLst>
          </a:prstGeom>
          <a:solidFill>
            <a:srgbClr val="110080"/>
          </a:solidFill>
          <a:ln w="7620">
            <a:solidFill>
              <a:srgbClr val="2A1999"/>
            </a:solidFill>
            <a:prstDash val="solid"/>
          </a:ln>
        </p:spPr>
        <p:txBody>
          <a:bodyPr/>
          <a:lstStyle/>
          <a:p>
            <a:endParaRPr lang="en-IN"/>
          </a:p>
        </p:txBody>
      </p:sp>
      <p:sp>
        <p:nvSpPr>
          <p:cNvPr id="9" name="Text 6"/>
          <p:cNvSpPr/>
          <p:nvPr/>
        </p:nvSpPr>
        <p:spPr>
          <a:xfrm>
            <a:off x="4838581" y="3880842"/>
            <a:ext cx="204073"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2</a:t>
            </a:r>
            <a:endParaRPr lang="en-US" sz="2650" dirty="0"/>
          </a:p>
        </p:txBody>
      </p:sp>
      <p:sp>
        <p:nvSpPr>
          <p:cNvPr id="10" name="Text 7"/>
          <p:cNvSpPr/>
          <p:nvPr/>
        </p:nvSpPr>
        <p:spPr>
          <a:xfrm>
            <a:off x="5422583" y="3795832"/>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Logical Operations</a:t>
            </a:r>
            <a:endParaRPr lang="en-US" sz="2200" dirty="0"/>
          </a:p>
        </p:txBody>
      </p:sp>
      <p:sp>
        <p:nvSpPr>
          <p:cNvPr id="11" name="Text 8"/>
          <p:cNvSpPr/>
          <p:nvPr/>
        </p:nvSpPr>
        <p:spPr>
          <a:xfrm>
            <a:off x="5422583" y="4286250"/>
            <a:ext cx="2927747"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Boolean values are commonly used in conditional statements and logical operations.</a:t>
            </a:r>
            <a:endParaRPr lang="en-US" sz="1750" dirty="0"/>
          </a:p>
        </p:txBody>
      </p:sp>
    </p:spTree>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3000613"/>
            <a:ext cx="6428542"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Java Datatype Examples</a:t>
            </a:r>
            <a:endParaRPr lang="en-US" sz="4450" dirty="0"/>
          </a:p>
        </p:txBody>
      </p:sp>
      <p:sp>
        <p:nvSpPr>
          <p:cNvPr id="3" name="Shape 1"/>
          <p:cNvSpPr/>
          <p:nvPr/>
        </p:nvSpPr>
        <p:spPr>
          <a:xfrm>
            <a:off x="793790" y="4163020"/>
            <a:ext cx="13042821" cy="1065848"/>
          </a:xfrm>
          <a:prstGeom prst="roundRect">
            <a:avLst>
              <a:gd name="adj" fmla="val 8938"/>
            </a:avLst>
          </a:prstGeom>
          <a:solidFill>
            <a:srgbClr val="0A004D"/>
          </a:solidFill>
          <a:ln/>
        </p:spPr>
        <p:txBody>
          <a:bodyPr/>
          <a:lstStyle/>
          <a:p>
            <a:endParaRPr lang="en-IN"/>
          </a:p>
        </p:txBody>
      </p:sp>
      <p:sp>
        <p:nvSpPr>
          <p:cNvPr id="4" name="Shape 2"/>
          <p:cNvSpPr/>
          <p:nvPr/>
        </p:nvSpPr>
        <p:spPr>
          <a:xfrm>
            <a:off x="782479" y="4163020"/>
            <a:ext cx="13065443" cy="1065848"/>
          </a:xfrm>
          <a:prstGeom prst="roundRect">
            <a:avLst>
              <a:gd name="adj" fmla="val 3192"/>
            </a:avLst>
          </a:prstGeom>
          <a:solidFill>
            <a:srgbClr val="0A004D"/>
          </a:solidFill>
          <a:ln/>
        </p:spPr>
        <p:txBody>
          <a:bodyPr/>
          <a:lstStyle/>
          <a:p>
            <a:endParaRPr lang="en-IN"/>
          </a:p>
        </p:txBody>
      </p:sp>
      <p:sp>
        <p:nvSpPr>
          <p:cNvPr id="5" name="Text 3"/>
          <p:cNvSpPr/>
          <p:nvPr/>
        </p:nvSpPr>
        <p:spPr>
          <a:xfrm>
            <a:off x="1009293" y="4333042"/>
            <a:ext cx="12611814"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boolean isJavaFun = true;     // Example of boolean (true value)</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boolean isRaining = false;    // Example of boolean (false value)</a:t>
            </a:r>
            <a:endParaRPr lang="en-US" sz="1750" dirty="0"/>
          </a:p>
        </p:txBody>
      </p:sp>
      <p:sp>
        <p:nvSpPr>
          <p:cNvPr id="6" name="Rectangle 5">
            <a:extLst>
              <a:ext uri="{FF2B5EF4-FFF2-40B4-BE49-F238E27FC236}">
                <a16:creationId xmlns:a16="http://schemas.microsoft.com/office/drawing/2014/main" id="{4D1C66CC-7B34-FA91-DF36-334AD673C01B}"/>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2721412"/>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Reference Datatypes</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Class Instances</a:t>
            </a:r>
            <a:endParaRPr lang="en-US" sz="2200" dirty="0"/>
          </a:p>
        </p:txBody>
      </p:sp>
      <p:sp>
        <p:nvSpPr>
          <p:cNvPr id="4" name="Text 2"/>
          <p:cNvSpPr/>
          <p:nvPr/>
        </p:nvSpPr>
        <p:spPr>
          <a:xfrm>
            <a:off x="793790" y="4578310"/>
            <a:ext cx="6244709"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Reference types are used to create instances of classes, which can hold complex data and behaviors.</a:t>
            </a:r>
            <a:endParaRPr lang="en-US" sz="1750" dirty="0"/>
          </a:p>
        </p:txBody>
      </p:sp>
      <p:sp>
        <p:nvSpPr>
          <p:cNvPr id="5" name="Text 3"/>
          <p:cNvSpPr/>
          <p:nvPr/>
        </p:nvSpPr>
        <p:spPr>
          <a:xfrm>
            <a:off x="7599521" y="399716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Arrays and Strings</a:t>
            </a:r>
            <a:endParaRPr lang="en-US" sz="2200" dirty="0"/>
          </a:p>
        </p:txBody>
      </p:sp>
      <p:sp>
        <p:nvSpPr>
          <p:cNvPr id="6" name="Text 4"/>
          <p:cNvSpPr/>
          <p:nvPr/>
        </p:nvSpPr>
        <p:spPr>
          <a:xfrm>
            <a:off x="7599521" y="4578310"/>
            <a:ext cx="6244709"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Arrays and Strings are also reference types, providing more advanced data structures.</a:t>
            </a:r>
            <a:endParaRPr lang="en-US" sz="1750" dirty="0"/>
          </a:p>
        </p:txBody>
      </p:sp>
      <p:sp>
        <p:nvSpPr>
          <p:cNvPr id="7" name="Rectangle 6">
            <a:extLst>
              <a:ext uri="{FF2B5EF4-FFF2-40B4-BE49-F238E27FC236}">
                <a16:creationId xmlns:a16="http://schemas.microsoft.com/office/drawing/2014/main" id="{7C5C5E45-FD75-7508-35A7-70E66E386FE4}"/>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2274808"/>
            <a:ext cx="6428542"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Java Datatype Examples</a:t>
            </a:r>
            <a:endParaRPr lang="en-US" sz="4450" dirty="0"/>
          </a:p>
        </p:txBody>
      </p:sp>
      <p:sp>
        <p:nvSpPr>
          <p:cNvPr id="3" name="Shape 1"/>
          <p:cNvSpPr/>
          <p:nvPr/>
        </p:nvSpPr>
        <p:spPr>
          <a:xfrm>
            <a:off x="793790" y="3437215"/>
            <a:ext cx="13042821" cy="2517458"/>
          </a:xfrm>
          <a:prstGeom prst="roundRect">
            <a:avLst>
              <a:gd name="adj" fmla="val 3784"/>
            </a:avLst>
          </a:prstGeom>
          <a:solidFill>
            <a:srgbClr val="0A004D"/>
          </a:solidFill>
          <a:ln/>
        </p:spPr>
        <p:txBody>
          <a:bodyPr/>
          <a:lstStyle/>
          <a:p>
            <a:endParaRPr lang="en-IN"/>
          </a:p>
        </p:txBody>
      </p:sp>
      <p:sp>
        <p:nvSpPr>
          <p:cNvPr id="4" name="Shape 2"/>
          <p:cNvSpPr/>
          <p:nvPr/>
        </p:nvSpPr>
        <p:spPr>
          <a:xfrm>
            <a:off x="782479" y="3437215"/>
            <a:ext cx="13065443" cy="2517458"/>
          </a:xfrm>
          <a:prstGeom prst="roundRect">
            <a:avLst>
              <a:gd name="adj" fmla="val 1352"/>
            </a:avLst>
          </a:prstGeom>
          <a:solidFill>
            <a:srgbClr val="0A004D"/>
          </a:solidFill>
          <a:ln/>
        </p:spPr>
        <p:txBody>
          <a:bodyPr/>
          <a:lstStyle/>
          <a:p>
            <a:endParaRPr lang="en-IN"/>
          </a:p>
        </p:txBody>
      </p:sp>
      <p:sp>
        <p:nvSpPr>
          <p:cNvPr id="5" name="Text 3"/>
          <p:cNvSpPr/>
          <p:nvPr/>
        </p:nvSpPr>
        <p:spPr>
          <a:xfrm>
            <a:off x="1009293" y="3607237"/>
            <a:ext cx="12611814" cy="217741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String greeting = "Hello, World!"; // Example of a class instance (String)
int[] numbers = {1, 2, 3, 4, 5}; // Example of an integer array
String name = "John Doe"; // Example of a String reference type
</a:t>
            </a:r>
            <a:endParaRPr lang="en-US" sz="1750" dirty="0"/>
          </a:p>
        </p:txBody>
      </p:sp>
      <p:sp>
        <p:nvSpPr>
          <p:cNvPr id="6" name="Rectangle 5">
            <a:extLst>
              <a:ext uri="{FF2B5EF4-FFF2-40B4-BE49-F238E27FC236}">
                <a16:creationId xmlns:a16="http://schemas.microsoft.com/office/drawing/2014/main" id="{84610498-D006-7CB1-2F22-795824DF6DCC}"/>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75817"/>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Wrapper Classes</a:t>
            </a:r>
            <a:endParaRPr lang="en-US" sz="4450" dirty="0"/>
          </a:p>
        </p:txBody>
      </p:sp>
      <p:pic>
        <p:nvPicPr>
          <p:cNvPr id="4" name="Image 1" descr="preencoded.png"/>
          <p:cNvPicPr>
            <a:picLocks noChangeAspect="1"/>
          </p:cNvPicPr>
          <p:nvPr/>
        </p:nvPicPr>
        <p:blipFill>
          <a:blip r:embed="rId4"/>
          <a:stretch>
            <a:fillRect/>
          </a:stretch>
        </p:blipFill>
        <p:spPr>
          <a:xfrm>
            <a:off x="793790" y="2824758"/>
            <a:ext cx="1134070" cy="1814513"/>
          </a:xfrm>
          <a:prstGeom prst="rect">
            <a:avLst/>
          </a:prstGeom>
        </p:spPr>
      </p:pic>
      <p:sp>
        <p:nvSpPr>
          <p:cNvPr id="5" name="Text 1"/>
          <p:cNvSpPr/>
          <p:nvPr/>
        </p:nvSpPr>
        <p:spPr>
          <a:xfrm>
            <a:off x="2268022" y="3051572"/>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Primitive to Object</a:t>
            </a:r>
            <a:endParaRPr lang="en-US" sz="2200" dirty="0"/>
          </a:p>
        </p:txBody>
      </p:sp>
      <p:sp>
        <p:nvSpPr>
          <p:cNvPr id="6" name="Text 2"/>
          <p:cNvSpPr/>
          <p:nvPr/>
        </p:nvSpPr>
        <p:spPr>
          <a:xfrm>
            <a:off x="2268022" y="3541990"/>
            <a:ext cx="608218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Wrapper classes allow primitive datatypes to be treated as objects, enabling advanced functionality.</a:t>
            </a:r>
            <a:endParaRPr lang="en-US" sz="1750" dirty="0"/>
          </a:p>
        </p:txBody>
      </p:sp>
      <p:pic>
        <p:nvPicPr>
          <p:cNvPr id="7" name="Image 2" descr="preencoded.png"/>
          <p:cNvPicPr>
            <a:picLocks noChangeAspect="1"/>
          </p:cNvPicPr>
          <p:nvPr/>
        </p:nvPicPr>
        <p:blipFill>
          <a:blip r:embed="rId5"/>
          <a:stretch>
            <a:fillRect/>
          </a:stretch>
        </p:blipFill>
        <p:spPr>
          <a:xfrm>
            <a:off x="793790" y="4639270"/>
            <a:ext cx="1134070" cy="1814513"/>
          </a:xfrm>
          <a:prstGeom prst="rect">
            <a:avLst/>
          </a:prstGeom>
        </p:spPr>
      </p:pic>
      <p:sp>
        <p:nvSpPr>
          <p:cNvPr id="8" name="Text 3"/>
          <p:cNvSpPr/>
          <p:nvPr/>
        </p:nvSpPr>
        <p:spPr>
          <a:xfrm>
            <a:off x="2268022" y="4866084"/>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Object to Primitive</a:t>
            </a:r>
            <a:endParaRPr lang="en-US" sz="2200" dirty="0"/>
          </a:p>
        </p:txBody>
      </p:sp>
      <p:sp>
        <p:nvSpPr>
          <p:cNvPr id="9" name="Text 4"/>
          <p:cNvSpPr/>
          <p:nvPr/>
        </p:nvSpPr>
        <p:spPr>
          <a:xfrm>
            <a:off x="2268022" y="5356503"/>
            <a:ext cx="608218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Wrapper classes also provide a way to convert objects back to their primitive counterparts.</a:t>
            </a:r>
            <a:endParaRPr lang="en-US" sz="1750" dirty="0"/>
          </a:p>
        </p:txBody>
      </p:sp>
    </p:spTree>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93790" y="2093357"/>
            <a:ext cx="6428542"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Java Datatype Examples</a:t>
            </a:r>
            <a:endParaRPr lang="en-US" sz="4450" dirty="0"/>
          </a:p>
        </p:txBody>
      </p:sp>
      <p:sp>
        <p:nvSpPr>
          <p:cNvPr id="3" name="Shape 1"/>
          <p:cNvSpPr/>
          <p:nvPr/>
        </p:nvSpPr>
        <p:spPr>
          <a:xfrm>
            <a:off x="793790" y="3255764"/>
            <a:ext cx="13042821" cy="2880360"/>
          </a:xfrm>
          <a:prstGeom prst="roundRect">
            <a:avLst>
              <a:gd name="adj" fmla="val 3307"/>
            </a:avLst>
          </a:prstGeom>
          <a:solidFill>
            <a:srgbClr val="0A004D"/>
          </a:solidFill>
          <a:ln/>
        </p:spPr>
        <p:txBody>
          <a:bodyPr/>
          <a:lstStyle/>
          <a:p>
            <a:endParaRPr lang="en-IN"/>
          </a:p>
        </p:txBody>
      </p:sp>
      <p:sp>
        <p:nvSpPr>
          <p:cNvPr id="4" name="Shape 2"/>
          <p:cNvSpPr/>
          <p:nvPr/>
        </p:nvSpPr>
        <p:spPr>
          <a:xfrm>
            <a:off x="782479" y="3255764"/>
            <a:ext cx="13065443" cy="2880360"/>
          </a:xfrm>
          <a:prstGeom prst="roundRect">
            <a:avLst>
              <a:gd name="adj" fmla="val 1181"/>
            </a:avLst>
          </a:prstGeom>
          <a:solidFill>
            <a:srgbClr val="0A004D"/>
          </a:solidFill>
          <a:ln/>
        </p:spPr>
        <p:txBody>
          <a:bodyPr/>
          <a:lstStyle/>
          <a:p>
            <a:endParaRPr lang="en-IN"/>
          </a:p>
        </p:txBody>
      </p:sp>
      <p:sp>
        <p:nvSpPr>
          <p:cNvPr id="5" name="Text 3"/>
          <p:cNvSpPr/>
          <p:nvPr/>
        </p:nvSpPr>
        <p:spPr>
          <a:xfrm>
            <a:off x="1009293" y="3425785"/>
            <a:ext cx="12611814" cy="2540318"/>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Integer numObject = Integer.valueOf(100); // Boxing: int to Integer</a:t>
            </a:r>
            <a:endParaRPr lang="en-US" sz="1750" dirty="0"/>
          </a:p>
          <a:p>
            <a:pPr marL="0" indent="0">
              <a:lnSpc>
                <a:spcPts val="2850"/>
              </a:lnSpc>
              <a:buNone/>
            </a:pP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int numPrimitive = numObject.intValue(); // Unboxing: Integer to int</a:t>
            </a:r>
            <a:endParaRPr lang="en-US" sz="1750" dirty="0"/>
          </a:p>
          <a:p>
            <a:pPr marL="0" indent="0">
              <a:lnSpc>
                <a:spcPts val="2850"/>
              </a:lnSpc>
              <a:buNone/>
            </a:pP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Double temperature = 37.5; // Autoboxing: double to Double</a:t>
            </a:r>
            <a:endParaRPr lang="en-US" sz="1750" dirty="0"/>
          </a:p>
          <a:p>
            <a:pPr marL="0" indent="0">
              <a:lnSpc>
                <a:spcPts val="2850"/>
              </a:lnSpc>
              <a:buNone/>
            </a:pP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double tempValue = temperature; // Auto-unboxing: Double to double</a:t>
            </a:r>
            <a:endParaRPr lang="en-US" sz="1750" dirty="0"/>
          </a:p>
        </p:txBody>
      </p:sp>
      <p:sp>
        <p:nvSpPr>
          <p:cNvPr id="6" name="Rectangle 5">
            <a:extLst>
              <a:ext uri="{FF2B5EF4-FFF2-40B4-BE49-F238E27FC236}">
                <a16:creationId xmlns:a16="http://schemas.microsoft.com/office/drawing/2014/main" id="{249467F4-1263-7BBF-D954-2BD61741249C}"/>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E28C58-2D06-3B97-84E0-13DBE8530588}"/>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5F9A2F0F-DFA5-97D3-5367-6A2A5CB23E20}"/>
              </a:ext>
            </a:extLst>
          </p:cNvPr>
          <p:cNvPicPr>
            <a:picLocks noChangeAspect="1"/>
          </p:cNvPicPr>
          <p:nvPr/>
        </p:nvPicPr>
        <p:blipFill>
          <a:blip r:embed="rId3"/>
          <a:stretch>
            <a:fillRect/>
          </a:stretch>
        </p:blipFill>
        <p:spPr>
          <a:xfrm>
            <a:off x="0" y="0"/>
            <a:ext cx="5486400" cy="8231148"/>
          </a:xfrm>
          <a:prstGeom prst="rect">
            <a:avLst/>
          </a:prstGeom>
        </p:spPr>
      </p:pic>
      <p:sp>
        <p:nvSpPr>
          <p:cNvPr id="3" name="Text 0">
            <a:extLst>
              <a:ext uri="{FF2B5EF4-FFF2-40B4-BE49-F238E27FC236}">
                <a16:creationId xmlns:a16="http://schemas.microsoft.com/office/drawing/2014/main" id="{6547C377-DB6D-DBB3-819A-C8BC677F1055}"/>
              </a:ext>
            </a:extLst>
          </p:cNvPr>
          <p:cNvSpPr/>
          <p:nvPr/>
        </p:nvSpPr>
        <p:spPr>
          <a:xfrm>
            <a:off x="6218158" y="574953"/>
            <a:ext cx="5227082" cy="653296"/>
          </a:xfrm>
          <a:prstGeom prst="rect">
            <a:avLst/>
          </a:prstGeom>
          <a:noFill/>
          <a:ln/>
        </p:spPr>
        <p:txBody>
          <a:bodyPr wrap="none" lIns="0" tIns="0" rIns="0" bIns="0" rtlCol="0" anchor="t"/>
          <a:lstStyle/>
          <a:p>
            <a:pPr marL="0" indent="0">
              <a:lnSpc>
                <a:spcPts val="5100"/>
              </a:lnSpc>
              <a:buNone/>
            </a:pPr>
            <a:r>
              <a:rPr lang="en-US" sz="4100" dirty="0">
                <a:solidFill>
                  <a:schemeClr val="bg1"/>
                </a:solidFill>
              </a:rPr>
              <a:t>Major Data Types Used in Industry</a:t>
            </a:r>
          </a:p>
        </p:txBody>
      </p:sp>
      <p:sp>
        <p:nvSpPr>
          <p:cNvPr id="4" name="Shape 1">
            <a:extLst>
              <a:ext uri="{FF2B5EF4-FFF2-40B4-BE49-F238E27FC236}">
                <a16:creationId xmlns:a16="http://schemas.microsoft.com/office/drawing/2014/main" id="{2BF0D318-D98F-4B5F-D792-6D7D1D0FB80F}"/>
              </a:ext>
            </a:extLst>
          </p:cNvPr>
          <p:cNvSpPr/>
          <p:nvPr/>
        </p:nvSpPr>
        <p:spPr>
          <a:xfrm>
            <a:off x="6520339" y="1541859"/>
            <a:ext cx="22860" cy="6114336"/>
          </a:xfrm>
          <a:prstGeom prst="roundRect">
            <a:avLst>
              <a:gd name="adj" fmla="val 384151"/>
            </a:avLst>
          </a:prstGeom>
          <a:solidFill>
            <a:srgbClr val="2A1999"/>
          </a:solidFill>
          <a:ln/>
        </p:spPr>
        <p:txBody>
          <a:bodyPr/>
          <a:lstStyle/>
          <a:p>
            <a:endParaRPr lang="en-IN"/>
          </a:p>
        </p:txBody>
      </p:sp>
      <p:sp>
        <p:nvSpPr>
          <p:cNvPr id="5" name="Shape 2">
            <a:extLst>
              <a:ext uri="{FF2B5EF4-FFF2-40B4-BE49-F238E27FC236}">
                <a16:creationId xmlns:a16="http://schemas.microsoft.com/office/drawing/2014/main" id="{3FB65182-C356-6717-9641-3754EB9E7906}"/>
              </a:ext>
            </a:extLst>
          </p:cNvPr>
          <p:cNvSpPr/>
          <p:nvPr/>
        </p:nvSpPr>
        <p:spPr>
          <a:xfrm>
            <a:off x="6744117" y="2000726"/>
            <a:ext cx="731758" cy="22860"/>
          </a:xfrm>
          <a:prstGeom prst="roundRect">
            <a:avLst>
              <a:gd name="adj" fmla="val 384151"/>
            </a:avLst>
          </a:prstGeom>
          <a:solidFill>
            <a:srgbClr val="2A1999"/>
          </a:solidFill>
          <a:ln/>
        </p:spPr>
        <p:txBody>
          <a:bodyPr/>
          <a:lstStyle/>
          <a:p>
            <a:endParaRPr lang="en-IN"/>
          </a:p>
        </p:txBody>
      </p:sp>
      <p:sp>
        <p:nvSpPr>
          <p:cNvPr id="6" name="Shape 3">
            <a:extLst>
              <a:ext uri="{FF2B5EF4-FFF2-40B4-BE49-F238E27FC236}">
                <a16:creationId xmlns:a16="http://schemas.microsoft.com/office/drawing/2014/main" id="{E9CDBEE4-2994-4EA0-58F6-770016765D34}"/>
              </a:ext>
            </a:extLst>
          </p:cNvPr>
          <p:cNvSpPr/>
          <p:nvPr/>
        </p:nvSpPr>
        <p:spPr>
          <a:xfrm>
            <a:off x="6296561" y="1777008"/>
            <a:ext cx="470416" cy="470416"/>
          </a:xfrm>
          <a:prstGeom prst="roundRect">
            <a:avLst>
              <a:gd name="adj" fmla="val 18668"/>
            </a:avLst>
          </a:prstGeom>
          <a:solidFill>
            <a:srgbClr val="110080"/>
          </a:solidFill>
          <a:ln w="7620">
            <a:solidFill>
              <a:srgbClr val="2A1999"/>
            </a:solidFill>
            <a:prstDash val="solid"/>
          </a:ln>
        </p:spPr>
        <p:txBody>
          <a:bodyPr/>
          <a:lstStyle/>
          <a:p>
            <a:endParaRPr lang="en-IN"/>
          </a:p>
        </p:txBody>
      </p:sp>
      <p:sp>
        <p:nvSpPr>
          <p:cNvPr id="7" name="Text 4">
            <a:extLst>
              <a:ext uri="{FF2B5EF4-FFF2-40B4-BE49-F238E27FC236}">
                <a16:creationId xmlns:a16="http://schemas.microsoft.com/office/drawing/2014/main" id="{15140678-279F-9D1C-4455-F542EF75012E}"/>
              </a:ext>
            </a:extLst>
          </p:cNvPr>
          <p:cNvSpPr/>
          <p:nvPr/>
        </p:nvSpPr>
        <p:spPr>
          <a:xfrm>
            <a:off x="6468844" y="1855351"/>
            <a:ext cx="125849" cy="313611"/>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Inter Bold" pitchFamily="34" charset="0"/>
                <a:ea typeface="Inter Bold" pitchFamily="34" charset="-122"/>
                <a:cs typeface="Inter Bold" pitchFamily="34" charset="-120"/>
              </a:rPr>
              <a:t>1</a:t>
            </a:r>
            <a:endParaRPr lang="en-US" sz="2450" dirty="0"/>
          </a:p>
        </p:txBody>
      </p:sp>
      <p:sp>
        <p:nvSpPr>
          <p:cNvPr id="8" name="Text 5">
            <a:extLst>
              <a:ext uri="{FF2B5EF4-FFF2-40B4-BE49-F238E27FC236}">
                <a16:creationId xmlns:a16="http://schemas.microsoft.com/office/drawing/2014/main" id="{10A2C0C5-6F9E-E1CD-689F-4674B2330FE1}"/>
              </a:ext>
            </a:extLst>
          </p:cNvPr>
          <p:cNvSpPr/>
          <p:nvPr/>
        </p:nvSpPr>
        <p:spPr>
          <a:xfrm>
            <a:off x="7681674" y="1750933"/>
            <a:ext cx="2613541" cy="326588"/>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Inter Bold" pitchFamily="34" charset="0"/>
                <a:ea typeface="Inter Bold" pitchFamily="34" charset="-122"/>
                <a:cs typeface="Inter Bold" pitchFamily="34" charset="-120"/>
              </a:rPr>
              <a:t>Arrays</a:t>
            </a:r>
            <a:endParaRPr lang="en-US" sz="2050" dirty="0"/>
          </a:p>
        </p:txBody>
      </p:sp>
      <p:sp>
        <p:nvSpPr>
          <p:cNvPr id="9" name="Text 6">
            <a:extLst>
              <a:ext uri="{FF2B5EF4-FFF2-40B4-BE49-F238E27FC236}">
                <a16:creationId xmlns:a16="http://schemas.microsoft.com/office/drawing/2014/main" id="{6DFD06D4-482E-78EE-1343-9CC10542CDE8}"/>
              </a:ext>
            </a:extLst>
          </p:cNvPr>
          <p:cNvSpPr/>
          <p:nvPr/>
        </p:nvSpPr>
        <p:spPr>
          <a:xfrm>
            <a:off x="7681674" y="2202894"/>
            <a:ext cx="6216968" cy="334447"/>
          </a:xfrm>
          <a:prstGeom prst="rect">
            <a:avLst/>
          </a:prstGeom>
          <a:noFill/>
          <a:ln/>
        </p:spPr>
        <p:txBody>
          <a:bodyPr wrap="none" lIns="0" tIns="0" rIns="0" bIns="0" rtlCol="0" anchor="t"/>
          <a:lstStyle/>
          <a:p>
            <a:pPr marL="0" indent="0" algn="l">
              <a:lnSpc>
                <a:spcPts val="2600"/>
              </a:lnSpc>
              <a:buNone/>
            </a:pPr>
            <a:r>
              <a:rPr lang="en-US" sz="1600" kern="0" spc="-33" dirty="0">
                <a:solidFill>
                  <a:srgbClr val="E5E0DF"/>
                </a:solidFill>
                <a:latin typeface="Inter" pitchFamily="34" charset="0"/>
                <a:ea typeface="Inter" pitchFamily="34" charset="-122"/>
                <a:cs typeface="Inter" pitchFamily="34" charset="-120"/>
              </a:rPr>
              <a:t>For Building Forms</a:t>
            </a:r>
          </a:p>
        </p:txBody>
      </p:sp>
      <p:sp>
        <p:nvSpPr>
          <p:cNvPr id="10" name="Shape 7">
            <a:extLst>
              <a:ext uri="{FF2B5EF4-FFF2-40B4-BE49-F238E27FC236}">
                <a16:creationId xmlns:a16="http://schemas.microsoft.com/office/drawing/2014/main" id="{B4CD8620-1938-AA65-D62E-F0368314E08C}"/>
              </a:ext>
            </a:extLst>
          </p:cNvPr>
          <p:cNvSpPr/>
          <p:nvPr/>
        </p:nvSpPr>
        <p:spPr>
          <a:xfrm>
            <a:off x="6744117" y="3414355"/>
            <a:ext cx="731758" cy="22860"/>
          </a:xfrm>
          <a:prstGeom prst="roundRect">
            <a:avLst>
              <a:gd name="adj" fmla="val 384151"/>
            </a:avLst>
          </a:prstGeom>
          <a:solidFill>
            <a:srgbClr val="2A1999"/>
          </a:solidFill>
          <a:ln/>
        </p:spPr>
        <p:txBody>
          <a:bodyPr/>
          <a:lstStyle/>
          <a:p>
            <a:endParaRPr lang="en-IN"/>
          </a:p>
        </p:txBody>
      </p:sp>
      <p:sp>
        <p:nvSpPr>
          <p:cNvPr id="11" name="Shape 8">
            <a:extLst>
              <a:ext uri="{FF2B5EF4-FFF2-40B4-BE49-F238E27FC236}">
                <a16:creationId xmlns:a16="http://schemas.microsoft.com/office/drawing/2014/main" id="{3F99B640-19A2-42A1-EDFB-24749884798F}"/>
              </a:ext>
            </a:extLst>
          </p:cNvPr>
          <p:cNvSpPr/>
          <p:nvPr/>
        </p:nvSpPr>
        <p:spPr>
          <a:xfrm>
            <a:off x="6296561" y="3190637"/>
            <a:ext cx="470416" cy="470416"/>
          </a:xfrm>
          <a:prstGeom prst="roundRect">
            <a:avLst>
              <a:gd name="adj" fmla="val 18668"/>
            </a:avLst>
          </a:prstGeom>
          <a:solidFill>
            <a:srgbClr val="110080"/>
          </a:solidFill>
          <a:ln w="7620">
            <a:solidFill>
              <a:srgbClr val="2A1999"/>
            </a:solidFill>
            <a:prstDash val="solid"/>
          </a:ln>
        </p:spPr>
        <p:txBody>
          <a:bodyPr/>
          <a:lstStyle/>
          <a:p>
            <a:endParaRPr lang="en-IN"/>
          </a:p>
        </p:txBody>
      </p:sp>
      <p:sp>
        <p:nvSpPr>
          <p:cNvPr id="12" name="Text 9">
            <a:extLst>
              <a:ext uri="{FF2B5EF4-FFF2-40B4-BE49-F238E27FC236}">
                <a16:creationId xmlns:a16="http://schemas.microsoft.com/office/drawing/2014/main" id="{36EC0490-40EF-9944-9365-CC22CC8DD67B}"/>
              </a:ext>
            </a:extLst>
          </p:cNvPr>
          <p:cNvSpPr/>
          <p:nvPr/>
        </p:nvSpPr>
        <p:spPr>
          <a:xfrm>
            <a:off x="6437650" y="3268980"/>
            <a:ext cx="188119" cy="313611"/>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Inter Bold" pitchFamily="34" charset="0"/>
                <a:ea typeface="Inter Bold" pitchFamily="34" charset="-122"/>
                <a:cs typeface="Inter Bold" pitchFamily="34" charset="-120"/>
              </a:rPr>
              <a:t>2</a:t>
            </a:r>
            <a:endParaRPr lang="en-US" sz="2450" dirty="0"/>
          </a:p>
        </p:txBody>
      </p:sp>
      <p:sp>
        <p:nvSpPr>
          <p:cNvPr id="13" name="Text 10">
            <a:extLst>
              <a:ext uri="{FF2B5EF4-FFF2-40B4-BE49-F238E27FC236}">
                <a16:creationId xmlns:a16="http://schemas.microsoft.com/office/drawing/2014/main" id="{35EDA3B6-FA6D-7B94-FD79-96B738BAF386}"/>
              </a:ext>
            </a:extLst>
          </p:cNvPr>
          <p:cNvSpPr/>
          <p:nvPr/>
        </p:nvSpPr>
        <p:spPr>
          <a:xfrm>
            <a:off x="7681674" y="3164562"/>
            <a:ext cx="2613541" cy="326588"/>
          </a:xfrm>
          <a:prstGeom prst="rect">
            <a:avLst/>
          </a:prstGeom>
          <a:noFill/>
          <a:ln/>
        </p:spPr>
        <p:txBody>
          <a:bodyPr wrap="none" lIns="0" tIns="0" rIns="0" bIns="0" rtlCol="0" anchor="t"/>
          <a:lstStyle/>
          <a:p>
            <a:pPr marL="0" indent="0" algn="l">
              <a:lnSpc>
                <a:spcPts val="2550"/>
              </a:lnSpc>
              <a:buNone/>
            </a:pPr>
            <a:r>
              <a:rPr lang="en-US" sz="2050" dirty="0">
                <a:solidFill>
                  <a:schemeClr val="bg1"/>
                </a:solidFill>
              </a:rPr>
              <a:t>Boolean</a:t>
            </a:r>
          </a:p>
        </p:txBody>
      </p:sp>
      <p:sp>
        <p:nvSpPr>
          <p:cNvPr id="14" name="Text 11">
            <a:extLst>
              <a:ext uri="{FF2B5EF4-FFF2-40B4-BE49-F238E27FC236}">
                <a16:creationId xmlns:a16="http://schemas.microsoft.com/office/drawing/2014/main" id="{8BF04859-C300-12A4-D996-483D327B1EDF}"/>
              </a:ext>
            </a:extLst>
          </p:cNvPr>
          <p:cNvSpPr/>
          <p:nvPr/>
        </p:nvSpPr>
        <p:spPr>
          <a:xfrm>
            <a:off x="7681674" y="3616523"/>
            <a:ext cx="6216968" cy="334447"/>
          </a:xfrm>
          <a:prstGeom prst="rect">
            <a:avLst/>
          </a:prstGeom>
          <a:noFill/>
          <a:ln/>
        </p:spPr>
        <p:txBody>
          <a:bodyPr wrap="none" lIns="0" tIns="0" rIns="0" bIns="0" rtlCol="0" anchor="t"/>
          <a:lstStyle/>
          <a:p>
            <a:pPr marL="0" indent="0" algn="l">
              <a:lnSpc>
                <a:spcPts val="2600"/>
              </a:lnSpc>
              <a:buNone/>
            </a:pPr>
            <a:r>
              <a:rPr lang="en-US" sz="1600" kern="0" spc="-33" dirty="0">
                <a:solidFill>
                  <a:srgbClr val="E5E0DF"/>
                </a:solidFill>
                <a:latin typeface="Inter" pitchFamily="34" charset="0"/>
                <a:ea typeface="Inter" pitchFamily="34" charset="-122"/>
                <a:cs typeface="Inter" pitchFamily="34" charset="-120"/>
              </a:rPr>
              <a:t>For Building Logic in a program.</a:t>
            </a:r>
            <a:endParaRPr lang="en-US" sz="1600" dirty="0"/>
          </a:p>
        </p:txBody>
      </p:sp>
      <p:sp>
        <p:nvSpPr>
          <p:cNvPr id="15" name="Shape 12">
            <a:extLst>
              <a:ext uri="{FF2B5EF4-FFF2-40B4-BE49-F238E27FC236}">
                <a16:creationId xmlns:a16="http://schemas.microsoft.com/office/drawing/2014/main" id="{0CD3155D-F0F4-7150-AE58-5729678AE9F8}"/>
              </a:ext>
            </a:extLst>
          </p:cNvPr>
          <p:cNvSpPr/>
          <p:nvPr/>
        </p:nvSpPr>
        <p:spPr>
          <a:xfrm>
            <a:off x="6744117" y="4827984"/>
            <a:ext cx="731758" cy="22860"/>
          </a:xfrm>
          <a:prstGeom prst="roundRect">
            <a:avLst>
              <a:gd name="adj" fmla="val 384151"/>
            </a:avLst>
          </a:prstGeom>
          <a:solidFill>
            <a:srgbClr val="2A1999"/>
          </a:solidFill>
          <a:ln/>
        </p:spPr>
        <p:txBody>
          <a:bodyPr/>
          <a:lstStyle/>
          <a:p>
            <a:endParaRPr lang="en-IN"/>
          </a:p>
        </p:txBody>
      </p:sp>
      <p:sp>
        <p:nvSpPr>
          <p:cNvPr id="16" name="Shape 13">
            <a:extLst>
              <a:ext uri="{FF2B5EF4-FFF2-40B4-BE49-F238E27FC236}">
                <a16:creationId xmlns:a16="http://schemas.microsoft.com/office/drawing/2014/main" id="{DFDAB084-936B-E169-27C4-4413DC248394}"/>
              </a:ext>
            </a:extLst>
          </p:cNvPr>
          <p:cNvSpPr/>
          <p:nvPr/>
        </p:nvSpPr>
        <p:spPr>
          <a:xfrm>
            <a:off x="6296561" y="4604266"/>
            <a:ext cx="470416" cy="470416"/>
          </a:xfrm>
          <a:prstGeom prst="roundRect">
            <a:avLst>
              <a:gd name="adj" fmla="val 18668"/>
            </a:avLst>
          </a:prstGeom>
          <a:solidFill>
            <a:srgbClr val="110080"/>
          </a:solidFill>
          <a:ln w="7620">
            <a:solidFill>
              <a:srgbClr val="2A1999"/>
            </a:solidFill>
            <a:prstDash val="solid"/>
          </a:ln>
        </p:spPr>
        <p:txBody>
          <a:bodyPr/>
          <a:lstStyle/>
          <a:p>
            <a:endParaRPr lang="en-IN"/>
          </a:p>
        </p:txBody>
      </p:sp>
      <p:sp>
        <p:nvSpPr>
          <p:cNvPr id="17" name="Text 14">
            <a:extLst>
              <a:ext uri="{FF2B5EF4-FFF2-40B4-BE49-F238E27FC236}">
                <a16:creationId xmlns:a16="http://schemas.microsoft.com/office/drawing/2014/main" id="{6B7361E1-59A7-9233-9504-66B68E12D01E}"/>
              </a:ext>
            </a:extLst>
          </p:cNvPr>
          <p:cNvSpPr/>
          <p:nvPr/>
        </p:nvSpPr>
        <p:spPr>
          <a:xfrm>
            <a:off x="6435269" y="4682609"/>
            <a:ext cx="193000" cy="313611"/>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Inter Bold" pitchFamily="34" charset="0"/>
                <a:ea typeface="Inter Bold" pitchFamily="34" charset="-122"/>
                <a:cs typeface="Inter Bold" pitchFamily="34" charset="-120"/>
              </a:rPr>
              <a:t>3</a:t>
            </a:r>
            <a:endParaRPr lang="en-US" sz="2450" dirty="0"/>
          </a:p>
        </p:txBody>
      </p:sp>
      <p:sp>
        <p:nvSpPr>
          <p:cNvPr id="18" name="Text 15">
            <a:extLst>
              <a:ext uri="{FF2B5EF4-FFF2-40B4-BE49-F238E27FC236}">
                <a16:creationId xmlns:a16="http://schemas.microsoft.com/office/drawing/2014/main" id="{32633894-A298-5E2D-24E5-E858B342D316}"/>
              </a:ext>
            </a:extLst>
          </p:cNvPr>
          <p:cNvSpPr/>
          <p:nvPr/>
        </p:nvSpPr>
        <p:spPr>
          <a:xfrm>
            <a:off x="7681674" y="4578191"/>
            <a:ext cx="2613541" cy="326588"/>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Inter Bold" pitchFamily="34" charset="0"/>
                <a:ea typeface="Inter Bold" pitchFamily="34" charset="-122"/>
                <a:cs typeface="Inter Bold" pitchFamily="34" charset="-120"/>
              </a:rPr>
              <a:t>int</a:t>
            </a:r>
            <a:endParaRPr lang="en-US" sz="2050" dirty="0"/>
          </a:p>
        </p:txBody>
      </p:sp>
      <p:sp>
        <p:nvSpPr>
          <p:cNvPr id="19" name="Text 16">
            <a:extLst>
              <a:ext uri="{FF2B5EF4-FFF2-40B4-BE49-F238E27FC236}">
                <a16:creationId xmlns:a16="http://schemas.microsoft.com/office/drawing/2014/main" id="{B0B32A0E-1AD5-396E-CAA0-4A879750C7A1}"/>
              </a:ext>
            </a:extLst>
          </p:cNvPr>
          <p:cNvSpPr/>
          <p:nvPr/>
        </p:nvSpPr>
        <p:spPr>
          <a:xfrm>
            <a:off x="7681674" y="5030153"/>
            <a:ext cx="6216968" cy="668893"/>
          </a:xfrm>
          <a:prstGeom prst="rect">
            <a:avLst/>
          </a:prstGeom>
          <a:noFill/>
          <a:ln/>
        </p:spPr>
        <p:txBody>
          <a:bodyPr wrap="square" lIns="0" tIns="0" rIns="0" bIns="0" rtlCol="0" anchor="t"/>
          <a:lstStyle/>
          <a:p>
            <a:pPr marL="0" indent="0" algn="l">
              <a:lnSpc>
                <a:spcPts val="2600"/>
              </a:lnSpc>
              <a:buNone/>
            </a:pPr>
            <a:r>
              <a:rPr lang="en-US" sz="1600" kern="0" spc="-33" dirty="0">
                <a:solidFill>
                  <a:srgbClr val="E5E0DF"/>
                </a:solidFill>
                <a:latin typeface="Inter" pitchFamily="34" charset="0"/>
                <a:ea typeface="Inter" pitchFamily="34" charset="-122"/>
                <a:cs typeface="Inter" pitchFamily="34" charset="-120"/>
              </a:rPr>
              <a:t>For Data Entry.</a:t>
            </a:r>
            <a:endParaRPr lang="en-US" sz="1600" dirty="0"/>
          </a:p>
        </p:txBody>
      </p:sp>
      <p:sp>
        <p:nvSpPr>
          <p:cNvPr id="20" name="Shape 17">
            <a:extLst>
              <a:ext uri="{FF2B5EF4-FFF2-40B4-BE49-F238E27FC236}">
                <a16:creationId xmlns:a16="http://schemas.microsoft.com/office/drawing/2014/main" id="{09BF8D40-D669-806B-018E-8F8A1A3B3F5D}"/>
              </a:ext>
            </a:extLst>
          </p:cNvPr>
          <p:cNvSpPr/>
          <p:nvPr/>
        </p:nvSpPr>
        <p:spPr>
          <a:xfrm>
            <a:off x="6744117" y="6576060"/>
            <a:ext cx="731758" cy="22860"/>
          </a:xfrm>
          <a:prstGeom prst="roundRect">
            <a:avLst>
              <a:gd name="adj" fmla="val 384151"/>
            </a:avLst>
          </a:prstGeom>
          <a:solidFill>
            <a:srgbClr val="2A1999"/>
          </a:solidFill>
          <a:ln/>
        </p:spPr>
        <p:txBody>
          <a:bodyPr/>
          <a:lstStyle/>
          <a:p>
            <a:endParaRPr lang="en-IN"/>
          </a:p>
        </p:txBody>
      </p:sp>
      <p:sp>
        <p:nvSpPr>
          <p:cNvPr id="21" name="Shape 18">
            <a:extLst>
              <a:ext uri="{FF2B5EF4-FFF2-40B4-BE49-F238E27FC236}">
                <a16:creationId xmlns:a16="http://schemas.microsoft.com/office/drawing/2014/main" id="{A3245C02-50B5-397F-A13A-CA0F5FFAFA2F}"/>
              </a:ext>
            </a:extLst>
          </p:cNvPr>
          <p:cNvSpPr/>
          <p:nvPr/>
        </p:nvSpPr>
        <p:spPr>
          <a:xfrm>
            <a:off x="6296561" y="6352342"/>
            <a:ext cx="470416" cy="470416"/>
          </a:xfrm>
          <a:prstGeom prst="roundRect">
            <a:avLst>
              <a:gd name="adj" fmla="val 18668"/>
            </a:avLst>
          </a:prstGeom>
          <a:solidFill>
            <a:srgbClr val="110080"/>
          </a:solidFill>
          <a:ln w="7620">
            <a:solidFill>
              <a:srgbClr val="2A1999"/>
            </a:solidFill>
            <a:prstDash val="solid"/>
          </a:ln>
        </p:spPr>
        <p:txBody>
          <a:bodyPr/>
          <a:lstStyle/>
          <a:p>
            <a:endParaRPr lang="en-IN"/>
          </a:p>
        </p:txBody>
      </p:sp>
      <p:sp>
        <p:nvSpPr>
          <p:cNvPr id="22" name="Text 19">
            <a:extLst>
              <a:ext uri="{FF2B5EF4-FFF2-40B4-BE49-F238E27FC236}">
                <a16:creationId xmlns:a16="http://schemas.microsoft.com/office/drawing/2014/main" id="{F8F35F2C-91BF-3125-1264-4BE43096FB25}"/>
              </a:ext>
            </a:extLst>
          </p:cNvPr>
          <p:cNvSpPr/>
          <p:nvPr/>
        </p:nvSpPr>
        <p:spPr>
          <a:xfrm>
            <a:off x="6430387" y="6430685"/>
            <a:ext cx="202644" cy="313611"/>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Inter Bold" pitchFamily="34" charset="0"/>
                <a:ea typeface="Inter Bold" pitchFamily="34" charset="-122"/>
                <a:cs typeface="Inter Bold" pitchFamily="34" charset="-120"/>
              </a:rPr>
              <a:t>4</a:t>
            </a:r>
            <a:endParaRPr lang="en-US" sz="2450" dirty="0"/>
          </a:p>
        </p:txBody>
      </p:sp>
      <p:sp>
        <p:nvSpPr>
          <p:cNvPr id="23" name="Text 20">
            <a:extLst>
              <a:ext uri="{FF2B5EF4-FFF2-40B4-BE49-F238E27FC236}">
                <a16:creationId xmlns:a16="http://schemas.microsoft.com/office/drawing/2014/main" id="{4A9322C6-EE0F-00AE-001E-C19C05F07D86}"/>
              </a:ext>
            </a:extLst>
          </p:cNvPr>
          <p:cNvSpPr/>
          <p:nvPr/>
        </p:nvSpPr>
        <p:spPr>
          <a:xfrm>
            <a:off x="7681674" y="6326267"/>
            <a:ext cx="2613541" cy="326588"/>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Inter Bold" pitchFamily="34" charset="0"/>
                <a:ea typeface="Inter Bold" pitchFamily="34" charset="-122"/>
                <a:cs typeface="Inter Bold" pitchFamily="34" charset="-120"/>
              </a:rPr>
              <a:t>long</a:t>
            </a:r>
            <a:endParaRPr lang="en-US" sz="2050" dirty="0"/>
          </a:p>
        </p:txBody>
      </p:sp>
      <p:sp>
        <p:nvSpPr>
          <p:cNvPr id="24" name="Text 21">
            <a:extLst>
              <a:ext uri="{FF2B5EF4-FFF2-40B4-BE49-F238E27FC236}">
                <a16:creationId xmlns:a16="http://schemas.microsoft.com/office/drawing/2014/main" id="{741765B4-71D4-E82B-C1E0-2380D11CE5A4}"/>
              </a:ext>
            </a:extLst>
          </p:cNvPr>
          <p:cNvSpPr/>
          <p:nvPr/>
        </p:nvSpPr>
        <p:spPr>
          <a:xfrm>
            <a:off x="7681674" y="6778228"/>
            <a:ext cx="6216968" cy="668893"/>
          </a:xfrm>
          <a:prstGeom prst="rect">
            <a:avLst/>
          </a:prstGeom>
          <a:noFill/>
          <a:ln/>
        </p:spPr>
        <p:txBody>
          <a:bodyPr wrap="square" lIns="0" tIns="0" rIns="0" bIns="0" rtlCol="0" anchor="t"/>
          <a:lstStyle/>
          <a:p>
            <a:pPr marL="0" indent="0" algn="l">
              <a:lnSpc>
                <a:spcPts val="2600"/>
              </a:lnSpc>
              <a:buNone/>
            </a:pPr>
            <a:r>
              <a:rPr lang="en-US" sz="1600" kern="0" spc="-33" dirty="0">
                <a:solidFill>
                  <a:srgbClr val="E5E0DF"/>
                </a:solidFill>
                <a:latin typeface="Inter" pitchFamily="34" charset="0"/>
                <a:ea typeface="Inter" pitchFamily="34" charset="-122"/>
                <a:cs typeface="Inter" pitchFamily="34" charset="-120"/>
              </a:rPr>
              <a:t>For Mathematical Calculations</a:t>
            </a:r>
          </a:p>
          <a:p>
            <a:pPr marL="0" indent="0" algn="l">
              <a:lnSpc>
                <a:spcPts val="2600"/>
              </a:lnSpc>
              <a:buNone/>
            </a:pPr>
            <a:endParaRPr lang="en-US" sz="1600" dirty="0"/>
          </a:p>
        </p:txBody>
      </p:sp>
      <p:sp>
        <p:nvSpPr>
          <p:cNvPr id="25" name="Rectangle 24">
            <a:extLst>
              <a:ext uri="{FF2B5EF4-FFF2-40B4-BE49-F238E27FC236}">
                <a16:creationId xmlns:a16="http://schemas.microsoft.com/office/drawing/2014/main" id="{2B9CB125-4916-5812-CDD1-FC1BDA8B926A}"/>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3452022798"/>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28869"/>
            <a:ext cx="6735366"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Conclusion and Summary</a:t>
            </a:r>
            <a:endParaRPr lang="en-US" sz="4450" dirty="0"/>
          </a:p>
        </p:txBody>
      </p:sp>
      <p:sp>
        <p:nvSpPr>
          <p:cNvPr id="4" name="Shape 1"/>
          <p:cNvSpPr/>
          <p:nvPr/>
        </p:nvSpPr>
        <p:spPr>
          <a:xfrm>
            <a:off x="6280190" y="2477810"/>
            <a:ext cx="3664863" cy="2410897"/>
          </a:xfrm>
          <a:prstGeom prst="roundRect">
            <a:avLst>
              <a:gd name="adj" fmla="val 3952"/>
            </a:avLst>
          </a:prstGeom>
          <a:solidFill>
            <a:srgbClr val="110080"/>
          </a:solidFill>
          <a:ln w="7620">
            <a:solidFill>
              <a:srgbClr val="2A1999"/>
            </a:solidFill>
            <a:prstDash val="solid"/>
          </a:ln>
        </p:spPr>
        <p:txBody>
          <a:bodyPr/>
          <a:lstStyle/>
          <a:p>
            <a:endParaRPr lang="en-IN"/>
          </a:p>
        </p:txBody>
      </p:sp>
      <p:sp>
        <p:nvSpPr>
          <p:cNvPr id="5" name="Text 2"/>
          <p:cNvSpPr/>
          <p:nvPr/>
        </p:nvSpPr>
        <p:spPr>
          <a:xfrm>
            <a:off x="6514624" y="271224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Mastering Datatypes</a:t>
            </a:r>
            <a:endParaRPr lang="en-US" sz="2200" dirty="0"/>
          </a:p>
        </p:txBody>
      </p:sp>
      <p:sp>
        <p:nvSpPr>
          <p:cNvPr id="6" name="Text 3"/>
          <p:cNvSpPr/>
          <p:nvPr/>
        </p:nvSpPr>
        <p:spPr>
          <a:xfrm>
            <a:off x="6514624" y="3202662"/>
            <a:ext cx="3195995"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Understanding the diverse range of Java datatypes is essential for writing robust and efficient code.</a:t>
            </a:r>
            <a:endParaRPr lang="en-US" sz="1750" dirty="0"/>
          </a:p>
        </p:txBody>
      </p:sp>
      <p:sp>
        <p:nvSpPr>
          <p:cNvPr id="7" name="Shape 4"/>
          <p:cNvSpPr/>
          <p:nvPr/>
        </p:nvSpPr>
        <p:spPr>
          <a:xfrm>
            <a:off x="10171867" y="2477810"/>
            <a:ext cx="3664863" cy="2410897"/>
          </a:xfrm>
          <a:prstGeom prst="roundRect">
            <a:avLst>
              <a:gd name="adj" fmla="val 3952"/>
            </a:avLst>
          </a:prstGeom>
          <a:solidFill>
            <a:srgbClr val="110080"/>
          </a:solidFill>
          <a:ln w="7620">
            <a:solidFill>
              <a:srgbClr val="2A1999"/>
            </a:solidFill>
            <a:prstDash val="solid"/>
          </a:ln>
        </p:spPr>
        <p:txBody>
          <a:bodyPr/>
          <a:lstStyle/>
          <a:p>
            <a:endParaRPr lang="en-IN"/>
          </a:p>
        </p:txBody>
      </p:sp>
      <p:sp>
        <p:nvSpPr>
          <p:cNvPr id="8" name="Text 5"/>
          <p:cNvSpPr/>
          <p:nvPr/>
        </p:nvSpPr>
        <p:spPr>
          <a:xfrm>
            <a:off x="10406301" y="271224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Careful Selection</a:t>
            </a:r>
            <a:endParaRPr lang="en-US" sz="2200" dirty="0"/>
          </a:p>
        </p:txBody>
      </p:sp>
      <p:sp>
        <p:nvSpPr>
          <p:cNvPr id="9" name="Text 6"/>
          <p:cNvSpPr/>
          <p:nvPr/>
        </p:nvSpPr>
        <p:spPr>
          <a:xfrm>
            <a:off x="10406301" y="3202662"/>
            <a:ext cx="3195995"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Choosing the appropriate datatype for your needs can improve performance, memory usage, and code readability.</a:t>
            </a:r>
            <a:endParaRPr lang="en-US" sz="1750" dirty="0"/>
          </a:p>
        </p:txBody>
      </p:sp>
      <p:sp>
        <p:nvSpPr>
          <p:cNvPr id="10" name="Shape 7"/>
          <p:cNvSpPr/>
          <p:nvPr/>
        </p:nvSpPr>
        <p:spPr>
          <a:xfrm>
            <a:off x="6280190" y="5115520"/>
            <a:ext cx="7556421" cy="1685092"/>
          </a:xfrm>
          <a:prstGeom prst="roundRect">
            <a:avLst>
              <a:gd name="adj" fmla="val 5654"/>
            </a:avLst>
          </a:prstGeom>
          <a:solidFill>
            <a:srgbClr val="110080"/>
          </a:solidFill>
          <a:ln w="7620">
            <a:solidFill>
              <a:srgbClr val="2A1999"/>
            </a:solidFill>
            <a:prstDash val="solid"/>
          </a:ln>
        </p:spPr>
        <p:txBody>
          <a:bodyPr/>
          <a:lstStyle/>
          <a:p>
            <a:endParaRPr lang="en-IN"/>
          </a:p>
        </p:txBody>
      </p:sp>
      <p:sp>
        <p:nvSpPr>
          <p:cNvPr id="11" name="Text 8"/>
          <p:cNvSpPr/>
          <p:nvPr/>
        </p:nvSpPr>
        <p:spPr>
          <a:xfrm>
            <a:off x="6514624" y="5349954"/>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Ongoing Learning</a:t>
            </a:r>
            <a:endParaRPr lang="en-US" sz="2200" dirty="0"/>
          </a:p>
        </p:txBody>
      </p:sp>
      <p:sp>
        <p:nvSpPr>
          <p:cNvPr id="12" name="Text 9"/>
          <p:cNvSpPr/>
          <p:nvPr/>
        </p:nvSpPr>
        <p:spPr>
          <a:xfrm>
            <a:off x="6514624" y="5840373"/>
            <a:ext cx="7087553"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Continuously exploring the capabilities and nuances of Java datatypes will deepen your programming skills.</a:t>
            </a:r>
            <a:endParaRPr lang="en-US" sz="1750" dirty="0"/>
          </a:p>
        </p:txBody>
      </p:sp>
      <p:sp>
        <p:nvSpPr>
          <p:cNvPr id="13" name="Rectangle 12">
            <a:extLst>
              <a:ext uri="{FF2B5EF4-FFF2-40B4-BE49-F238E27FC236}">
                <a16:creationId xmlns:a16="http://schemas.microsoft.com/office/drawing/2014/main" id="{7B2F3957-AC6D-7610-F5E4-724135FFA65C}"/>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68166" y="447913"/>
            <a:ext cx="4058483" cy="507325"/>
          </a:xfrm>
          <a:prstGeom prst="rect">
            <a:avLst/>
          </a:prstGeom>
          <a:noFill/>
          <a:ln/>
        </p:spPr>
        <p:txBody>
          <a:bodyPr wrap="none" lIns="0" tIns="0" rIns="0" bIns="0" rtlCol="0" anchor="t"/>
          <a:lstStyle/>
          <a:p>
            <a:pPr marL="0" indent="0">
              <a:lnSpc>
                <a:spcPts val="3950"/>
              </a:lnSpc>
              <a:buNone/>
            </a:pPr>
            <a:r>
              <a:rPr lang="en-US" sz="3150" b="1" kern="0" spc="-96" dirty="0">
                <a:solidFill>
                  <a:srgbClr val="FFFFFF"/>
                </a:solidFill>
                <a:latin typeface="Inter Bold" pitchFamily="34" charset="0"/>
                <a:ea typeface="Inter Bold" pitchFamily="34" charset="-122"/>
                <a:cs typeface="Inter Bold" pitchFamily="34" charset="-120"/>
              </a:rPr>
              <a:t>Index</a:t>
            </a:r>
            <a:endParaRPr lang="en-US" sz="3150" dirty="0"/>
          </a:p>
        </p:txBody>
      </p:sp>
      <p:sp>
        <p:nvSpPr>
          <p:cNvPr id="3" name="Shape 1"/>
          <p:cNvSpPr/>
          <p:nvPr/>
        </p:nvSpPr>
        <p:spPr>
          <a:xfrm>
            <a:off x="800219" y="1279922"/>
            <a:ext cx="22860" cy="6501765"/>
          </a:xfrm>
          <a:prstGeom prst="roundRect">
            <a:avLst>
              <a:gd name="adj" fmla="val 298266"/>
            </a:avLst>
          </a:prstGeom>
          <a:solidFill>
            <a:srgbClr val="2A1999"/>
          </a:solidFill>
          <a:ln/>
        </p:spPr>
        <p:txBody>
          <a:bodyPr/>
          <a:lstStyle/>
          <a:p>
            <a:endParaRPr lang="en-IN"/>
          </a:p>
        </p:txBody>
      </p:sp>
      <p:sp>
        <p:nvSpPr>
          <p:cNvPr id="4" name="Shape 2"/>
          <p:cNvSpPr/>
          <p:nvPr/>
        </p:nvSpPr>
        <p:spPr>
          <a:xfrm>
            <a:off x="971371" y="1633538"/>
            <a:ext cx="568166" cy="22860"/>
          </a:xfrm>
          <a:prstGeom prst="roundRect">
            <a:avLst>
              <a:gd name="adj" fmla="val 298266"/>
            </a:avLst>
          </a:prstGeom>
          <a:solidFill>
            <a:srgbClr val="2A1999"/>
          </a:solidFill>
          <a:ln/>
        </p:spPr>
        <p:txBody>
          <a:bodyPr/>
          <a:lstStyle/>
          <a:p>
            <a:endParaRPr lang="en-IN"/>
          </a:p>
        </p:txBody>
      </p:sp>
      <p:sp>
        <p:nvSpPr>
          <p:cNvPr id="5" name="Shape 3"/>
          <p:cNvSpPr/>
          <p:nvPr/>
        </p:nvSpPr>
        <p:spPr>
          <a:xfrm>
            <a:off x="629067" y="1462445"/>
            <a:ext cx="365165" cy="365165"/>
          </a:xfrm>
          <a:prstGeom prst="roundRect">
            <a:avLst>
              <a:gd name="adj" fmla="val 18672"/>
            </a:avLst>
          </a:prstGeom>
          <a:solidFill>
            <a:srgbClr val="110080"/>
          </a:solidFill>
          <a:ln w="7620">
            <a:solidFill>
              <a:srgbClr val="2A1999"/>
            </a:solidFill>
            <a:prstDash val="solid"/>
          </a:ln>
        </p:spPr>
        <p:txBody>
          <a:bodyPr/>
          <a:lstStyle/>
          <a:p>
            <a:endParaRPr lang="en-IN"/>
          </a:p>
        </p:txBody>
      </p:sp>
      <p:sp>
        <p:nvSpPr>
          <p:cNvPr id="6" name="Text 4"/>
          <p:cNvSpPr/>
          <p:nvPr/>
        </p:nvSpPr>
        <p:spPr>
          <a:xfrm>
            <a:off x="762774" y="1523286"/>
            <a:ext cx="97631" cy="243483"/>
          </a:xfrm>
          <a:prstGeom prst="rect">
            <a:avLst/>
          </a:prstGeom>
          <a:noFill/>
          <a:ln/>
        </p:spPr>
        <p:txBody>
          <a:bodyPr wrap="none" lIns="0" tIns="0" rIns="0" bIns="0" rtlCol="0" anchor="t"/>
          <a:lstStyle/>
          <a:p>
            <a:pPr marL="0" indent="0" algn="ctr">
              <a:lnSpc>
                <a:spcPts val="1900"/>
              </a:lnSpc>
              <a:buNone/>
            </a:pPr>
            <a:r>
              <a:rPr lang="en-US" sz="1900" b="1" kern="0" spc="-58" dirty="0">
                <a:solidFill>
                  <a:srgbClr val="E5E0DF"/>
                </a:solidFill>
                <a:latin typeface="Inter Bold" pitchFamily="34" charset="0"/>
                <a:ea typeface="Inter Bold" pitchFamily="34" charset="-122"/>
                <a:cs typeface="Inter Bold" pitchFamily="34" charset="-120"/>
              </a:rPr>
              <a:t>1</a:t>
            </a:r>
            <a:endParaRPr lang="en-US" sz="1900" dirty="0"/>
          </a:p>
        </p:txBody>
      </p:sp>
      <p:sp>
        <p:nvSpPr>
          <p:cNvPr id="7" name="Text 5"/>
          <p:cNvSpPr/>
          <p:nvPr/>
        </p:nvSpPr>
        <p:spPr>
          <a:xfrm>
            <a:off x="1704499" y="1442204"/>
            <a:ext cx="2029182" cy="253603"/>
          </a:xfrm>
          <a:prstGeom prst="rect">
            <a:avLst/>
          </a:prstGeom>
          <a:noFill/>
          <a:ln/>
        </p:spPr>
        <p:txBody>
          <a:bodyPr wrap="none" lIns="0" tIns="0" rIns="0" bIns="0" rtlCol="0" anchor="t"/>
          <a:lstStyle/>
          <a:p>
            <a:pPr marL="0" indent="0" algn="l">
              <a:lnSpc>
                <a:spcPts val="1950"/>
              </a:lnSpc>
              <a:buNone/>
            </a:pPr>
            <a:r>
              <a:rPr lang="en-US" sz="1550" b="1" kern="0" spc="-48" dirty="0">
                <a:solidFill>
                  <a:srgbClr val="E5E0DF"/>
                </a:solidFill>
                <a:latin typeface="Inter Bold" pitchFamily="34" charset="0"/>
                <a:ea typeface="Inter Bold" pitchFamily="34" charset="-122"/>
                <a:cs typeface="Inter Bold" pitchFamily="34" charset="-120"/>
              </a:rPr>
              <a:t>What are Datatypes?</a:t>
            </a:r>
            <a:endParaRPr lang="en-US" sz="1550" dirty="0"/>
          </a:p>
        </p:txBody>
      </p:sp>
      <p:sp>
        <p:nvSpPr>
          <p:cNvPr id="8" name="Shape 6"/>
          <p:cNvSpPr/>
          <p:nvPr/>
        </p:nvSpPr>
        <p:spPr>
          <a:xfrm>
            <a:off x="971371" y="2373987"/>
            <a:ext cx="568166" cy="22860"/>
          </a:xfrm>
          <a:prstGeom prst="roundRect">
            <a:avLst>
              <a:gd name="adj" fmla="val 298266"/>
            </a:avLst>
          </a:prstGeom>
          <a:solidFill>
            <a:srgbClr val="2A1999"/>
          </a:solidFill>
          <a:ln/>
        </p:spPr>
        <p:txBody>
          <a:bodyPr/>
          <a:lstStyle/>
          <a:p>
            <a:endParaRPr lang="en-IN"/>
          </a:p>
        </p:txBody>
      </p:sp>
      <p:sp>
        <p:nvSpPr>
          <p:cNvPr id="9" name="Shape 7"/>
          <p:cNvSpPr/>
          <p:nvPr/>
        </p:nvSpPr>
        <p:spPr>
          <a:xfrm>
            <a:off x="629067" y="2202894"/>
            <a:ext cx="365165" cy="365165"/>
          </a:xfrm>
          <a:prstGeom prst="roundRect">
            <a:avLst>
              <a:gd name="adj" fmla="val 18672"/>
            </a:avLst>
          </a:prstGeom>
          <a:solidFill>
            <a:srgbClr val="110080"/>
          </a:solidFill>
          <a:ln w="7620">
            <a:solidFill>
              <a:srgbClr val="2A1999"/>
            </a:solidFill>
            <a:prstDash val="solid"/>
          </a:ln>
        </p:spPr>
        <p:txBody>
          <a:bodyPr/>
          <a:lstStyle/>
          <a:p>
            <a:endParaRPr lang="en-IN"/>
          </a:p>
        </p:txBody>
      </p:sp>
      <p:sp>
        <p:nvSpPr>
          <p:cNvPr id="10" name="Text 8"/>
          <p:cNvSpPr/>
          <p:nvPr/>
        </p:nvSpPr>
        <p:spPr>
          <a:xfrm>
            <a:off x="738604" y="2263735"/>
            <a:ext cx="146090" cy="243483"/>
          </a:xfrm>
          <a:prstGeom prst="rect">
            <a:avLst/>
          </a:prstGeom>
          <a:noFill/>
          <a:ln/>
        </p:spPr>
        <p:txBody>
          <a:bodyPr wrap="none" lIns="0" tIns="0" rIns="0" bIns="0" rtlCol="0" anchor="t"/>
          <a:lstStyle/>
          <a:p>
            <a:pPr marL="0" indent="0" algn="ctr">
              <a:lnSpc>
                <a:spcPts val="1900"/>
              </a:lnSpc>
              <a:buNone/>
            </a:pPr>
            <a:r>
              <a:rPr lang="en-US" sz="1900" b="1" kern="0" spc="-58" dirty="0">
                <a:solidFill>
                  <a:srgbClr val="E5E0DF"/>
                </a:solidFill>
                <a:latin typeface="Inter Bold" pitchFamily="34" charset="0"/>
                <a:ea typeface="Inter Bold" pitchFamily="34" charset="-122"/>
                <a:cs typeface="Inter Bold" pitchFamily="34" charset="-120"/>
              </a:rPr>
              <a:t>2</a:t>
            </a:r>
            <a:endParaRPr lang="en-US" sz="1900" dirty="0"/>
          </a:p>
        </p:txBody>
      </p:sp>
      <p:sp>
        <p:nvSpPr>
          <p:cNvPr id="11" name="Text 9"/>
          <p:cNvSpPr/>
          <p:nvPr/>
        </p:nvSpPr>
        <p:spPr>
          <a:xfrm>
            <a:off x="1704499" y="2182654"/>
            <a:ext cx="2029182" cy="253603"/>
          </a:xfrm>
          <a:prstGeom prst="rect">
            <a:avLst/>
          </a:prstGeom>
          <a:noFill/>
          <a:ln/>
        </p:spPr>
        <p:txBody>
          <a:bodyPr wrap="none" lIns="0" tIns="0" rIns="0" bIns="0" rtlCol="0" anchor="t"/>
          <a:lstStyle/>
          <a:p>
            <a:pPr marL="0" indent="0" algn="l">
              <a:lnSpc>
                <a:spcPts val="1950"/>
              </a:lnSpc>
              <a:buNone/>
            </a:pPr>
            <a:r>
              <a:rPr lang="en-US" sz="1550" b="1" kern="0" spc="-48" dirty="0">
                <a:solidFill>
                  <a:srgbClr val="E5E0DF"/>
                </a:solidFill>
                <a:latin typeface="Inter Bold" pitchFamily="34" charset="0"/>
                <a:ea typeface="Inter Bold" pitchFamily="34" charset="-122"/>
                <a:cs typeface="Inter Bold" pitchFamily="34" charset="-120"/>
              </a:rPr>
              <a:t>Primitive Datatypes</a:t>
            </a:r>
            <a:endParaRPr lang="en-US" sz="1550" dirty="0"/>
          </a:p>
        </p:txBody>
      </p:sp>
      <p:sp>
        <p:nvSpPr>
          <p:cNvPr id="12" name="Shape 10"/>
          <p:cNvSpPr/>
          <p:nvPr/>
        </p:nvSpPr>
        <p:spPr>
          <a:xfrm>
            <a:off x="971371" y="3114437"/>
            <a:ext cx="568166" cy="22860"/>
          </a:xfrm>
          <a:prstGeom prst="roundRect">
            <a:avLst>
              <a:gd name="adj" fmla="val 298266"/>
            </a:avLst>
          </a:prstGeom>
          <a:solidFill>
            <a:srgbClr val="2A1999"/>
          </a:solidFill>
          <a:ln/>
        </p:spPr>
        <p:txBody>
          <a:bodyPr/>
          <a:lstStyle/>
          <a:p>
            <a:endParaRPr lang="en-IN"/>
          </a:p>
        </p:txBody>
      </p:sp>
      <p:sp>
        <p:nvSpPr>
          <p:cNvPr id="13" name="Shape 11"/>
          <p:cNvSpPr/>
          <p:nvPr/>
        </p:nvSpPr>
        <p:spPr>
          <a:xfrm>
            <a:off x="629067" y="2943344"/>
            <a:ext cx="365165" cy="365165"/>
          </a:xfrm>
          <a:prstGeom prst="roundRect">
            <a:avLst>
              <a:gd name="adj" fmla="val 18672"/>
            </a:avLst>
          </a:prstGeom>
          <a:solidFill>
            <a:srgbClr val="110080"/>
          </a:solidFill>
          <a:ln w="7620">
            <a:solidFill>
              <a:srgbClr val="2A1999"/>
            </a:solidFill>
            <a:prstDash val="solid"/>
          </a:ln>
        </p:spPr>
        <p:txBody>
          <a:bodyPr/>
          <a:lstStyle/>
          <a:p>
            <a:endParaRPr lang="en-IN"/>
          </a:p>
        </p:txBody>
      </p:sp>
      <p:sp>
        <p:nvSpPr>
          <p:cNvPr id="14" name="Text 12"/>
          <p:cNvSpPr/>
          <p:nvPr/>
        </p:nvSpPr>
        <p:spPr>
          <a:xfrm>
            <a:off x="736699" y="3004185"/>
            <a:ext cx="149900" cy="243483"/>
          </a:xfrm>
          <a:prstGeom prst="rect">
            <a:avLst/>
          </a:prstGeom>
          <a:noFill/>
          <a:ln/>
        </p:spPr>
        <p:txBody>
          <a:bodyPr wrap="none" lIns="0" tIns="0" rIns="0" bIns="0" rtlCol="0" anchor="t"/>
          <a:lstStyle/>
          <a:p>
            <a:pPr marL="0" indent="0" algn="ctr">
              <a:lnSpc>
                <a:spcPts val="1900"/>
              </a:lnSpc>
              <a:buNone/>
            </a:pPr>
            <a:r>
              <a:rPr lang="en-US" sz="1900" b="1" kern="0" spc="-58" dirty="0">
                <a:solidFill>
                  <a:srgbClr val="E5E0DF"/>
                </a:solidFill>
                <a:latin typeface="Inter Bold" pitchFamily="34" charset="0"/>
                <a:ea typeface="Inter Bold" pitchFamily="34" charset="-122"/>
                <a:cs typeface="Inter Bold" pitchFamily="34" charset="-120"/>
              </a:rPr>
              <a:t>3</a:t>
            </a:r>
            <a:endParaRPr lang="en-US" sz="1900" dirty="0"/>
          </a:p>
        </p:txBody>
      </p:sp>
      <p:sp>
        <p:nvSpPr>
          <p:cNvPr id="15" name="Text 13"/>
          <p:cNvSpPr/>
          <p:nvPr/>
        </p:nvSpPr>
        <p:spPr>
          <a:xfrm>
            <a:off x="1704499" y="2923103"/>
            <a:ext cx="2029182" cy="253603"/>
          </a:xfrm>
          <a:prstGeom prst="rect">
            <a:avLst/>
          </a:prstGeom>
          <a:noFill/>
          <a:ln/>
        </p:spPr>
        <p:txBody>
          <a:bodyPr wrap="none" lIns="0" tIns="0" rIns="0" bIns="0" rtlCol="0" anchor="t"/>
          <a:lstStyle/>
          <a:p>
            <a:pPr marL="0" indent="0" algn="l">
              <a:lnSpc>
                <a:spcPts val="1950"/>
              </a:lnSpc>
              <a:buNone/>
            </a:pPr>
            <a:r>
              <a:rPr lang="en-US" sz="1550" b="1" kern="0" spc="-48" dirty="0">
                <a:solidFill>
                  <a:srgbClr val="E5E0DF"/>
                </a:solidFill>
                <a:latin typeface="Inter Bold" pitchFamily="34" charset="0"/>
                <a:ea typeface="Inter Bold" pitchFamily="34" charset="-122"/>
                <a:cs typeface="Inter Bold" pitchFamily="34" charset="-120"/>
              </a:rPr>
              <a:t>Integer Datatypes</a:t>
            </a:r>
            <a:endParaRPr lang="en-US" sz="1550" dirty="0"/>
          </a:p>
        </p:txBody>
      </p:sp>
      <p:sp>
        <p:nvSpPr>
          <p:cNvPr id="16" name="Shape 14"/>
          <p:cNvSpPr/>
          <p:nvPr/>
        </p:nvSpPr>
        <p:spPr>
          <a:xfrm>
            <a:off x="971371" y="3854887"/>
            <a:ext cx="568166" cy="22860"/>
          </a:xfrm>
          <a:prstGeom prst="roundRect">
            <a:avLst>
              <a:gd name="adj" fmla="val 298266"/>
            </a:avLst>
          </a:prstGeom>
          <a:solidFill>
            <a:srgbClr val="2A1999"/>
          </a:solidFill>
          <a:ln/>
        </p:spPr>
        <p:txBody>
          <a:bodyPr/>
          <a:lstStyle/>
          <a:p>
            <a:endParaRPr lang="en-IN"/>
          </a:p>
        </p:txBody>
      </p:sp>
      <p:sp>
        <p:nvSpPr>
          <p:cNvPr id="17" name="Shape 15"/>
          <p:cNvSpPr/>
          <p:nvPr/>
        </p:nvSpPr>
        <p:spPr>
          <a:xfrm>
            <a:off x="629067" y="3683794"/>
            <a:ext cx="365165" cy="365165"/>
          </a:xfrm>
          <a:prstGeom prst="roundRect">
            <a:avLst>
              <a:gd name="adj" fmla="val 18672"/>
            </a:avLst>
          </a:prstGeom>
          <a:solidFill>
            <a:srgbClr val="110080"/>
          </a:solidFill>
          <a:ln w="7620">
            <a:solidFill>
              <a:srgbClr val="2A1999"/>
            </a:solidFill>
            <a:prstDash val="solid"/>
          </a:ln>
        </p:spPr>
        <p:txBody>
          <a:bodyPr/>
          <a:lstStyle/>
          <a:p>
            <a:endParaRPr lang="en-IN"/>
          </a:p>
        </p:txBody>
      </p:sp>
      <p:sp>
        <p:nvSpPr>
          <p:cNvPr id="18" name="Text 16"/>
          <p:cNvSpPr/>
          <p:nvPr/>
        </p:nvSpPr>
        <p:spPr>
          <a:xfrm>
            <a:off x="733008" y="3744635"/>
            <a:ext cx="157282" cy="243483"/>
          </a:xfrm>
          <a:prstGeom prst="rect">
            <a:avLst/>
          </a:prstGeom>
          <a:noFill/>
          <a:ln/>
        </p:spPr>
        <p:txBody>
          <a:bodyPr wrap="none" lIns="0" tIns="0" rIns="0" bIns="0" rtlCol="0" anchor="t"/>
          <a:lstStyle/>
          <a:p>
            <a:pPr marL="0" indent="0" algn="ctr">
              <a:lnSpc>
                <a:spcPts val="1900"/>
              </a:lnSpc>
              <a:buNone/>
            </a:pPr>
            <a:r>
              <a:rPr lang="en-US" sz="1900" b="1" kern="0" spc="-58" dirty="0">
                <a:solidFill>
                  <a:srgbClr val="E5E0DF"/>
                </a:solidFill>
                <a:latin typeface="Inter Bold" pitchFamily="34" charset="0"/>
                <a:ea typeface="Inter Bold" pitchFamily="34" charset="-122"/>
                <a:cs typeface="Inter Bold" pitchFamily="34" charset="-120"/>
              </a:rPr>
              <a:t>4</a:t>
            </a:r>
            <a:endParaRPr lang="en-US" sz="1900" dirty="0"/>
          </a:p>
        </p:txBody>
      </p:sp>
      <p:sp>
        <p:nvSpPr>
          <p:cNvPr id="19" name="Text 17"/>
          <p:cNvSpPr/>
          <p:nvPr/>
        </p:nvSpPr>
        <p:spPr>
          <a:xfrm>
            <a:off x="1704499" y="3663553"/>
            <a:ext cx="2282547" cy="253603"/>
          </a:xfrm>
          <a:prstGeom prst="rect">
            <a:avLst/>
          </a:prstGeom>
          <a:noFill/>
          <a:ln/>
        </p:spPr>
        <p:txBody>
          <a:bodyPr wrap="none" lIns="0" tIns="0" rIns="0" bIns="0" rtlCol="0" anchor="t"/>
          <a:lstStyle/>
          <a:p>
            <a:pPr marL="0" indent="0" algn="l">
              <a:lnSpc>
                <a:spcPts val="1950"/>
              </a:lnSpc>
              <a:buNone/>
            </a:pPr>
            <a:r>
              <a:rPr lang="en-US" sz="1550" b="1" kern="0" spc="-48" dirty="0">
                <a:solidFill>
                  <a:srgbClr val="E5E0DF"/>
                </a:solidFill>
                <a:latin typeface="Inter Bold" pitchFamily="34" charset="0"/>
                <a:ea typeface="Inter Bold" pitchFamily="34" charset="-122"/>
                <a:cs typeface="Inter Bold" pitchFamily="34" charset="-120"/>
              </a:rPr>
              <a:t>Floating Point Datatypes</a:t>
            </a:r>
            <a:endParaRPr lang="en-US" sz="1550" dirty="0"/>
          </a:p>
        </p:txBody>
      </p:sp>
      <p:sp>
        <p:nvSpPr>
          <p:cNvPr id="20" name="Shape 18"/>
          <p:cNvSpPr/>
          <p:nvPr/>
        </p:nvSpPr>
        <p:spPr>
          <a:xfrm>
            <a:off x="971371" y="4595336"/>
            <a:ext cx="568166" cy="22860"/>
          </a:xfrm>
          <a:prstGeom prst="roundRect">
            <a:avLst>
              <a:gd name="adj" fmla="val 298266"/>
            </a:avLst>
          </a:prstGeom>
          <a:solidFill>
            <a:srgbClr val="2A1999"/>
          </a:solidFill>
          <a:ln/>
        </p:spPr>
        <p:txBody>
          <a:bodyPr/>
          <a:lstStyle/>
          <a:p>
            <a:endParaRPr lang="en-IN"/>
          </a:p>
        </p:txBody>
      </p:sp>
      <p:sp>
        <p:nvSpPr>
          <p:cNvPr id="21" name="Shape 19"/>
          <p:cNvSpPr/>
          <p:nvPr/>
        </p:nvSpPr>
        <p:spPr>
          <a:xfrm>
            <a:off x="629067" y="4424243"/>
            <a:ext cx="365165" cy="365165"/>
          </a:xfrm>
          <a:prstGeom prst="roundRect">
            <a:avLst>
              <a:gd name="adj" fmla="val 18672"/>
            </a:avLst>
          </a:prstGeom>
          <a:solidFill>
            <a:srgbClr val="110080"/>
          </a:solidFill>
          <a:ln w="7620">
            <a:solidFill>
              <a:srgbClr val="2A1999"/>
            </a:solidFill>
            <a:prstDash val="solid"/>
          </a:ln>
        </p:spPr>
        <p:txBody>
          <a:bodyPr/>
          <a:lstStyle/>
          <a:p>
            <a:endParaRPr lang="en-IN"/>
          </a:p>
        </p:txBody>
      </p:sp>
      <p:sp>
        <p:nvSpPr>
          <p:cNvPr id="22" name="Text 20"/>
          <p:cNvSpPr/>
          <p:nvPr/>
        </p:nvSpPr>
        <p:spPr>
          <a:xfrm>
            <a:off x="739557" y="4485084"/>
            <a:ext cx="144185" cy="243483"/>
          </a:xfrm>
          <a:prstGeom prst="rect">
            <a:avLst/>
          </a:prstGeom>
          <a:noFill/>
          <a:ln/>
        </p:spPr>
        <p:txBody>
          <a:bodyPr wrap="none" lIns="0" tIns="0" rIns="0" bIns="0" rtlCol="0" anchor="t"/>
          <a:lstStyle/>
          <a:p>
            <a:pPr marL="0" indent="0" algn="ctr">
              <a:lnSpc>
                <a:spcPts val="1900"/>
              </a:lnSpc>
              <a:buNone/>
            </a:pPr>
            <a:r>
              <a:rPr lang="en-US" sz="1900" b="1" kern="0" spc="-58" dirty="0">
                <a:solidFill>
                  <a:srgbClr val="E5E0DF"/>
                </a:solidFill>
                <a:latin typeface="Inter Bold" pitchFamily="34" charset="0"/>
                <a:ea typeface="Inter Bold" pitchFamily="34" charset="-122"/>
                <a:cs typeface="Inter Bold" pitchFamily="34" charset="-120"/>
              </a:rPr>
              <a:t>5</a:t>
            </a:r>
            <a:endParaRPr lang="en-US" sz="1900" dirty="0"/>
          </a:p>
        </p:txBody>
      </p:sp>
      <p:sp>
        <p:nvSpPr>
          <p:cNvPr id="23" name="Text 21"/>
          <p:cNvSpPr/>
          <p:nvPr/>
        </p:nvSpPr>
        <p:spPr>
          <a:xfrm>
            <a:off x="1704499" y="4404003"/>
            <a:ext cx="2029182" cy="253603"/>
          </a:xfrm>
          <a:prstGeom prst="rect">
            <a:avLst/>
          </a:prstGeom>
          <a:noFill/>
          <a:ln/>
        </p:spPr>
        <p:txBody>
          <a:bodyPr wrap="none" lIns="0" tIns="0" rIns="0" bIns="0" rtlCol="0" anchor="t"/>
          <a:lstStyle/>
          <a:p>
            <a:pPr marL="0" indent="0" algn="l">
              <a:lnSpc>
                <a:spcPts val="1950"/>
              </a:lnSpc>
              <a:buNone/>
            </a:pPr>
            <a:r>
              <a:rPr lang="en-US" sz="1550" b="1" kern="0" spc="-48" dirty="0">
                <a:solidFill>
                  <a:srgbClr val="E5E0DF"/>
                </a:solidFill>
                <a:latin typeface="Inter Bold" pitchFamily="34" charset="0"/>
                <a:ea typeface="Inter Bold" pitchFamily="34" charset="-122"/>
                <a:cs typeface="Inter Bold" pitchFamily="34" charset="-120"/>
              </a:rPr>
              <a:t>Character Datatype</a:t>
            </a:r>
            <a:endParaRPr lang="en-US" sz="1550" dirty="0"/>
          </a:p>
        </p:txBody>
      </p:sp>
      <p:sp>
        <p:nvSpPr>
          <p:cNvPr id="24" name="Shape 22"/>
          <p:cNvSpPr/>
          <p:nvPr/>
        </p:nvSpPr>
        <p:spPr>
          <a:xfrm>
            <a:off x="971371" y="5335786"/>
            <a:ext cx="568166" cy="22860"/>
          </a:xfrm>
          <a:prstGeom prst="roundRect">
            <a:avLst>
              <a:gd name="adj" fmla="val 298266"/>
            </a:avLst>
          </a:prstGeom>
          <a:solidFill>
            <a:srgbClr val="2A1999"/>
          </a:solidFill>
          <a:ln/>
        </p:spPr>
        <p:txBody>
          <a:bodyPr/>
          <a:lstStyle/>
          <a:p>
            <a:endParaRPr lang="en-IN"/>
          </a:p>
        </p:txBody>
      </p:sp>
      <p:sp>
        <p:nvSpPr>
          <p:cNvPr id="25" name="Shape 23"/>
          <p:cNvSpPr/>
          <p:nvPr/>
        </p:nvSpPr>
        <p:spPr>
          <a:xfrm>
            <a:off x="629067" y="5164693"/>
            <a:ext cx="365165" cy="365165"/>
          </a:xfrm>
          <a:prstGeom prst="roundRect">
            <a:avLst>
              <a:gd name="adj" fmla="val 18672"/>
            </a:avLst>
          </a:prstGeom>
          <a:solidFill>
            <a:srgbClr val="110080"/>
          </a:solidFill>
          <a:ln w="7620">
            <a:solidFill>
              <a:srgbClr val="2A1999"/>
            </a:solidFill>
            <a:prstDash val="solid"/>
          </a:ln>
        </p:spPr>
        <p:txBody>
          <a:bodyPr/>
          <a:lstStyle/>
          <a:p>
            <a:endParaRPr lang="en-IN"/>
          </a:p>
        </p:txBody>
      </p:sp>
      <p:sp>
        <p:nvSpPr>
          <p:cNvPr id="26" name="Text 24"/>
          <p:cNvSpPr/>
          <p:nvPr/>
        </p:nvSpPr>
        <p:spPr>
          <a:xfrm>
            <a:off x="736223" y="5225534"/>
            <a:ext cx="150852" cy="243483"/>
          </a:xfrm>
          <a:prstGeom prst="rect">
            <a:avLst/>
          </a:prstGeom>
          <a:noFill/>
          <a:ln/>
        </p:spPr>
        <p:txBody>
          <a:bodyPr wrap="none" lIns="0" tIns="0" rIns="0" bIns="0" rtlCol="0" anchor="t"/>
          <a:lstStyle/>
          <a:p>
            <a:pPr marL="0" indent="0" algn="ctr">
              <a:lnSpc>
                <a:spcPts val="1900"/>
              </a:lnSpc>
              <a:buNone/>
            </a:pPr>
            <a:r>
              <a:rPr lang="en-US" sz="1900" b="1" kern="0" spc="-58" dirty="0">
                <a:solidFill>
                  <a:srgbClr val="E5E0DF"/>
                </a:solidFill>
                <a:latin typeface="Inter Bold" pitchFamily="34" charset="0"/>
                <a:ea typeface="Inter Bold" pitchFamily="34" charset="-122"/>
                <a:cs typeface="Inter Bold" pitchFamily="34" charset="-120"/>
              </a:rPr>
              <a:t>6</a:t>
            </a:r>
            <a:endParaRPr lang="en-US" sz="1900" dirty="0"/>
          </a:p>
        </p:txBody>
      </p:sp>
      <p:sp>
        <p:nvSpPr>
          <p:cNvPr id="27" name="Text 25"/>
          <p:cNvSpPr/>
          <p:nvPr/>
        </p:nvSpPr>
        <p:spPr>
          <a:xfrm>
            <a:off x="1704499" y="5144453"/>
            <a:ext cx="2029182" cy="253603"/>
          </a:xfrm>
          <a:prstGeom prst="rect">
            <a:avLst/>
          </a:prstGeom>
          <a:noFill/>
          <a:ln/>
        </p:spPr>
        <p:txBody>
          <a:bodyPr wrap="none" lIns="0" tIns="0" rIns="0" bIns="0" rtlCol="0" anchor="t"/>
          <a:lstStyle/>
          <a:p>
            <a:pPr marL="0" indent="0" algn="l">
              <a:lnSpc>
                <a:spcPts val="1950"/>
              </a:lnSpc>
              <a:buNone/>
            </a:pPr>
            <a:r>
              <a:rPr lang="en-US" sz="1550" b="1" kern="0" spc="-48" dirty="0">
                <a:solidFill>
                  <a:srgbClr val="E5E0DF"/>
                </a:solidFill>
                <a:latin typeface="Inter Bold" pitchFamily="34" charset="0"/>
                <a:ea typeface="Inter Bold" pitchFamily="34" charset="-122"/>
                <a:cs typeface="Inter Bold" pitchFamily="34" charset="-120"/>
              </a:rPr>
              <a:t>Boolean Datatype</a:t>
            </a:r>
            <a:endParaRPr lang="en-US" sz="1550" dirty="0"/>
          </a:p>
        </p:txBody>
      </p:sp>
      <p:sp>
        <p:nvSpPr>
          <p:cNvPr id="28" name="Shape 26"/>
          <p:cNvSpPr/>
          <p:nvPr/>
        </p:nvSpPr>
        <p:spPr>
          <a:xfrm>
            <a:off x="971371" y="6076236"/>
            <a:ext cx="568166" cy="22860"/>
          </a:xfrm>
          <a:prstGeom prst="roundRect">
            <a:avLst>
              <a:gd name="adj" fmla="val 298266"/>
            </a:avLst>
          </a:prstGeom>
          <a:solidFill>
            <a:srgbClr val="2A1999"/>
          </a:solidFill>
          <a:ln/>
        </p:spPr>
        <p:txBody>
          <a:bodyPr/>
          <a:lstStyle/>
          <a:p>
            <a:endParaRPr lang="en-IN"/>
          </a:p>
        </p:txBody>
      </p:sp>
      <p:sp>
        <p:nvSpPr>
          <p:cNvPr id="29" name="Shape 27"/>
          <p:cNvSpPr/>
          <p:nvPr/>
        </p:nvSpPr>
        <p:spPr>
          <a:xfrm>
            <a:off x="629067" y="5905143"/>
            <a:ext cx="365165" cy="365165"/>
          </a:xfrm>
          <a:prstGeom prst="roundRect">
            <a:avLst>
              <a:gd name="adj" fmla="val 18672"/>
            </a:avLst>
          </a:prstGeom>
          <a:solidFill>
            <a:srgbClr val="110080"/>
          </a:solidFill>
          <a:ln w="7620">
            <a:solidFill>
              <a:srgbClr val="2A1999"/>
            </a:solidFill>
            <a:prstDash val="solid"/>
          </a:ln>
        </p:spPr>
        <p:txBody>
          <a:bodyPr/>
          <a:lstStyle/>
          <a:p>
            <a:endParaRPr lang="en-IN"/>
          </a:p>
        </p:txBody>
      </p:sp>
      <p:sp>
        <p:nvSpPr>
          <p:cNvPr id="30" name="Text 28"/>
          <p:cNvSpPr/>
          <p:nvPr/>
        </p:nvSpPr>
        <p:spPr>
          <a:xfrm>
            <a:off x="744438" y="5965984"/>
            <a:ext cx="134303" cy="243483"/>
          </a:xfrm>
          <a:prstGeom prst="rect">
            <a:avLst/>
          </a:prstGeom>
          <a:noFill/>
          <a:ln/>
        </p:spPr>
        <p:txBody>
          <a:bodyPr wrap="none" lIns="0" tIns="0" rIns="0" bIns="0" rtlCol="0" anchor="t"/>
          <a:lstStyle/>
          <a:p>
            <a:pPr marL="0" indent="0" algn="ctr">
              <a:lnSpc>
                <a:spcPts val="1900"/>
              </a:lnSpc>
              <a:buNone/>
            </a:pPr>
            <a:r>
              <a:rPr lang="en-US" sz="1900" b="1" kern="0" spc="-58" dirty="0">
                <a:solidFill>
                  <a:srgbClr val="E5E0DF"/>
                </a:solidFill>
                <a:latin typeface="Inter Bold" pitchFamily="34" charset="0"/>
                <a:ea typeface="Inter Bold" pitchFamily="34" charset="-122"/>
                <a:cs typeface="Inter Bold" pitchFamily="34" charset="-120"/>
              </a:rPr>
              <a:t>7</a:t>
            </a:r>
            <a:endParaRPr lang="en-US" sz="1900" dirty="0"/>
          </a:p>
        </p:txBody>
      </p:sp>
      <p:sp>
        <p:nvSpPr>
          <p:cNvPr id="31" name="Text 29"/>
          <p:cNvSpPr/>
          <p:nvPr/>
        </p:nvSpPr>
        <p:spPr>
          <a:xfrm>
            <a:off x="1704499" y="5884902"/>
            <a:ext cx="2029182" cy="253603"/>
          </a:xfrm>
          <a:prstGeom prst="rect">
            <a:avLst/>
          </a:prstGeom>
          <a:noFill/>
          <a:ln/>
        </p:spPr>
        <p:txBody>
          <a:bodyPr wrap="none" lIns="0" tIns="0" rIns="0" bIns="0" rtlCol="0" anchor="t"/>
          <a:lstStyle/>
          <a:p>
            <a:pPr marL="0" indent="0" algn="l">
              <a:lnSpc>
                <a:spcPts val="1950"/>
              </a:lnSpc>
              <a:buNone/>
            </a:pPr>
            <a:r>
              <a:rPr lang="en-US" sz="1550" b="1" kern="0" spc="-48" dirty="0">
                <a:solidFill>
                  <a:srgbClr val="E5E0DF"/>
                </a:solidFill>
                <a:latin typeface="Inter Bold" pitchFamily="34" charset="0"/>
                <a:ea typeface="Inter Bold" pitchFamily="34" charset="-122"/>
                <a:cs typeface="Inter Bold" pitchFamily="34" charset="-120"/>
              </a:rPr>
              <a:t>Reference Datatypes</a:t>
            </a:r>
            <a:endParaRPr lang="en-US" sz="1550" dirty="0"/>
          </a:p>
        </p:txBody>
      </p:sp>
      <p:sp>
        <p:nvSpPr>
          <p:cNvPr id="32" name="Shape 30"/>
          <p:cNvSpPr/>
          <p:nvPr/>
        </p:nvSpPr>
        <p:spPr>
          <a:xfrm>
            <a:off x="971371" y="6816685"/>
            <a:ext cx="568166" cy="22860"/>
          </a:xfrm>
          <a:prstGeom prst="roundRect">
            <a:avLst>
              <a:gd name="adj" fmla="val 298266"/>
            </a:avLst>
          </a:prstGeom>
          <a:solidFill>
            <a:srgbClr val="2A1999"/>
          </a:solidFill>
          <a:ln/>
        </p:spPr>
        <p:txBody>
          <a:bodyPr/>
          <a:lstStyle/>
          <a:p>
            <a:endParaRPr lang="en-IN"/>
          </a:p>
        </p:txBody>
      </p:sp>
      <p:sp>
        <p:nvSpPr>
          <p:cNvPr id="33" name="Shape 31"/>
          <p:cNvSpPr/>
          <p:nvPr/>
        </p:nvSpPr>
        <p:spPr>
          <a:xfrm>
            <a:off x="629067" y="6645592"/>
            <a:ext cx="365165" cy="365165"/>
          </a:xfrm>
          <a:prstGeom prst="roundRect">
            <a:avLst>
              <a:gd name="adj" fmla="val 18672"/>
            </a:avLst>
          </a:prstGeom>
          <a:solidFill>
            <a:srgbClr val="110080"/>
          </a:solidFill>
          <a:ln w="7620">
            <a:solidFill>
              <a:srgbClr val="2A1999"/>
            </a:solidFill>
            <a:prstDash val="solid"/>
          </a:ln>
        </p:spPr>
        <p:txBody>
          <a:bodyPr/>
          <a:lstStyle/>
          <a:p>
            <a:endParaRPr lang="en-IN"/>
          </a:p>
        </p:txBody>
      </p:sp>
      <p:sp>
        <p:nvSpPr>
          <p:cNvPr id="34" name="Text 32"/>
          <p:cNvSpPr/>
          <p:nvPr/>
        </p:nvSpPr>
        <p:spPr>
          <a:xfrm>
            <a:off x="735985" y="6706433"/>
            <a:ext cx="151209" cy="243483"/>
          </a:xfrm>
          <a:prstGeom prst="rect">
            <a:avLst/>
          </a:prstGeom>
          <a:noFill/>
          <a:ln/>
        </p:spPr>
        <p:txBody>
          <a:bodyPr wrap="none" lIns="0" tIns="0" rIns="0" bIns="0" rtlCol="0" anchor="t"/>
          <a:lstStyle/>
          <a:p>
            <a:pPr marL="0" indent="0" algn="ctr">
              <a:lnSpc>
                <a:spcPts val="1900"/>
              </a:lnSpc>
              <a:buNone/>
            </a:pPr>
            <a:r>
              <a:rPr lang="en-US" sz="1900" b="1" kern="0" spc="-58" dirty="0">
                <a:solidFill>
                  <a:srgbClr val="E5E0DF"/>
                </a:solidFill>
                <a:latin typeface="Inter Bold" pitchFamily="34" charset="0"/>
                <a:ea typeface="Inter Bold" pitchFamily="34" charset="-122"/>
                <a:cs typeface="Inter Bold" pitchFamily="34" charset="-120"/>
              </a:rPr>
              <a:t>8</a:t>
            </a:r>
            <a:endParaRPr lang="en-US" sz="1900" dirty="0"/>
          </a:p>
        </p:txBody>
      </p:sp>
      <p:sp>
        <p:nvSpPr>
          <p:cNvPr id="35" name="Text 33"/>
          <p:cNvSpPr/>
          <p:nvPr/>
        </p:nvSpPr>
        <p:spPr>
          <a:xfrm>
            <a:off x="1704499" y="6625352"/>
            <a:ext cx="2029182" cy="253603"/>
          </a:xfrm>
          <a:prstGeom prst="rect">
            <a:avLst/>
          </a:prstGeom>
          <a:noFill/>
          <a:ln/>
        </p:spPr>
        <p:txBody>
          <a:bodyPr wrap="none" lIns="0" tIns="0" rIns="0" bIns="0" rtlCol="0" anchor="t"/>
          <a:lstStyle/>
          <a:p>
            <a:pPr marL="0" indent="0" algn="l">
              <a:lnSpc>
                <a:spcPts val="1950"/>
              </a:lnSpc>
              <a:buNone/>
            </a:pPr>
            <a:r>
              <a:rPr lang="en-US" sz="1550" b="1" kern="0" spc="-48" dirty="0">
                <a:solidFill>
                  <a:srgbClr val="E5E0DF"/>
                </a:solidFill>
                <a:latin typeface="Inter Bold" pitchFamily="34" charset="0"/>
                <a:ea typeface="Inter Bold" pitchFamily="34" charset="-122"/>
                <a:cs typeface="Inter Bold" pitchFamily="34" charset="-120"/>
              </a:rPr>
              <a:t>Wrapper Classes</a:t>
            </a:r>
            <a:endParaRPr lang="en-US" sz="1550" dirty="0"/>
          </a:p>
        </p:txBody>
      </p:sp>
      <p:sp>
        <p:nvSpPr>
          <p:cNvPr id="36" name="Shape 34"/>
          <p:cNvSpPr/>
          <p:nvPr/>
        </p:nvSpPr>
        <p:spPr>
          <a:xfrm>
            <a:off x="971371" y="7557135"/>
            <a:ext cx="568166" cy="22860"/>
          </a:xfrm>
          <a:prstGeom prst="roundRect">
            <a:avLst>
              <a:gd name="adj" fmla="val 298266"/>
            </a:avLst>
          </a:prstGeom>
          <a:solidFill>
            <a:srgbClr val="2A1999"/>
          </a:solidFill>
          <a:ln/>
        </p:spPr>
        <p:txBody>
          <a:bodyPr/>
          <a:lstStyle/>
          <a:p>
            <a:endParaRPr lang="en-IN"/>
          </a:p>
        </p:txBody>
      </p:sp>
      <p:sp>
        <p:nvSpPr>
          <p:cNvPr id="37" name="Shape 35"/>
          <p:cNvSpPr/>
          <p:nvPr/>
        </p:nvSpPr>
        <p:spPr>
          <a:xfrm>
            <a:off x="629067" y="7386042"/>
            <a:ext cx="365165" cy="365165"/>
          </a:xfrm>
          <a:prstGeom prst="roundRect">
            <a:avLst>
              <a:gd name="adj" fmla="val 18672"/>
            </a:avLst>
          </a:prstGeom>
          <a:solidFill>
            <a:srgbClr val="110080"/>
          </a:solidFill>
          <a:ln w="7620">
            <a:solidFill>
              <a:srgbClr val="2A1999"/>
            </a:solidFill>
            <a:prstDash val="solid"/>
          </a:ln>
        </p:spPr>
        <p:txBody>
          <a:bodyPr/>
          <a:lstStyle/>
          <a:p>
            <a:endParaRPr lang="en-IN"/>
          </a:p>
        </p:txBody>
      </p:sp>
      <p:sp>
        <p:nvSpPr>
          <p:cNvPr id="38" name="Text 36"/>
          <p:cNvSpPr/>
          <p:nvPr/>
        </p:nvSpPr>
        <p:spPr>
          <a:xfrm>
            <a:off x="736223" y="7446883"/>
            <a:ext cx="150852" cy="243483"/>
          </a:xfrm>
          <a:prstGeom prst="rect">
            <a:avLst/>
          </a:prstGeom>
          <a:noFill/>
          <a:ln/>
        </p:spPr>
        <p:txBody>
          <a:bodyPr wrap="none" lIns="0" tIns="0" rIns="0" bIns="0" rtlCol="0" anchor="t"/>
          <a:lstStyle/>
          <a:p>
            <a:pPr marL="0" indent="0" algn="ctr">
              <a:lnSpc>
                <a:spcPts val="1900"/>
              </a:lnSpc>
              <a:buNone/>
            </a:pPr>
            <a:r>
              <a:rPr lang="en-US" sz="1900" b="1" kern="0" spc="-58" dirty="0">
                <a:solidFill>
                  <a:srgbClr val="E5E0DF"/>
                </a:solidFill>
                <a:latin typeface="Inter Bold" pitchFamily="34" charset="0"/>
                <a:ea typeface="Inter Bold" pitchFamily="34" charset="-122"/>
                <a:cs typeface="Inter Bold" pitchFamily="34" charset="-120"/>
              </a:rPr>
              <a:t>9</a:t>
            </a:r>
            <a:endParaRPr lang="en-US" sz="1900" dirty="0"/>
          </a:p>
        </p:txBody>
      </p:sp>
      <p:sp>
        <p:nvSpPr>
          <p:cNvPr id="39" name="Text 37"/>
          <p:cNvSpPr/>
          <p:nvPr/>
        </p:nvSpPr>
        <p:spPr>
          <a:xfrm>
            <a:off x="1704499" y="7365802"/>
            <a:ext cx="2410182" cy="253603"/>
          </a:xfrm>
          <a:prstGeom prst="rect">
            <a:avLst/>
          </a:prstGeom>
          <a:noFill/>
          <a:ln/>
        </p:spPr>
        <p:txBody>
          <a:bodyPr wrap="none" lIns="0" tIns="0" rIns="0" bIns="0" rtlCol="0" anchor="t"/>
          <a:lstStyle/>
          <a:p>
            <a:pPr marL="0" indent="0" algn="l">
              <a:lnSpc>
                <a:spcPts val="1950"/>
              </a:lnSpc>
              <a:buNone/>
            </a:pPr>
            <a:r>
              <a:rPr lang="en-US" sz="1550" b="1" kern="0" spc="-48" dirty="0">
                <a:solidFill>
                  <a:srgbClr val="E5E0DF"/>
                </a:solidFill>
                <a:latin typeface="Inter Bold" pitchFamily="34" charset="0"/>
                <a:ea typeface="Inter Bold" pitchFamily="34" charset="-122"/>
                <a:cs typeface="Inter Bold" pitchFamily="34" charset="-120"/>
              </a:rPr>
              <a:t>Conclusion and Summary</a:t>
            </a:r>
            <a:endParaRPr lang="en-US" sz="1550" dirty="0"/>
          </a:p>
        </p:txBody>
      </p:sp>
      <p:sp>
        <p:nvSpPr>
          <p:cNvPr id="40" name="Rectangle 39">
            <a:extLst>
              <a:ext uri="{FF2B5EF4-FFF2-40B4-BE49-F238E27FC236}">
                <a16:creationId xmlns:a16="http://schemas.microsoft.com/office/drawing/2014/main" id="{36B1EE61-F998-90E8-A7A8-F1E465C533DA}"/>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83970"/>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What are Datatypes?</a:t>
            </a:r>
            <a:endParaRPr lang="en-US" sz="4450" dirty="0"/>
          </a:p>
        </p:txBody>
      </p:sp>
      <p:sp>
        <p:nvSpPr>
          <p:cNvPr id="4" name="Shape 1"/>
          <p:cNvSpPr/>
          <p:nvPr/>
        </p:nvSpPr>
        <p:spPr>
          <a:xfrm>
            <a:off x="6280190" y="2588062"/>
            <a:ext cx="510302" cy="510302"/>
          </a:xfrm>
          <a:prstGeom prst="roundRect">
            <a:avLst>
              <a:gd name="adj" fmla="val 18669"/>
            </a:avLst>
          </a:prstGeom>
          <a:solidFill>
            <a:srgbClr val="110080"/>
          </a:solidFill>
          <a:ln w="7620">
            <a:solidFill>
              <a:srgbClr val="2A1999"/>
            </a:solidFill>
            <a:prstDash val="solid"/>
          </a:ln>
        </p:spPr>
        <p:txBody>
          <a:bodyPr/>
          <a:lstStyle/>
          <a:p>
            <a:endParaRPr lang="en-IN"/>
          </a:p>
        </p:txBody>
      </p:sp>
      <p:sp>
        <p:nvSpPr>
          <p:cNvPr id="5" name="Text 2"/>
          <p:cNvSpPr/>
          <p:nvPr/>
        </p:nvSpPr>
        <p:spPr>
          <a:xfrm>
            <a:off x="6466999" y="2673072"/>
            <a:ext cx="136565"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1</a:t>
            </a:r>
            <a:endParaRPr lang="en-US" sz="2650" dirty="0"/>
          </a:p>
        </p:txBody>
      </p:sp>
      <p:sp>
        <p:nvSpPr>
          <p:cNvPr id="6" name="Text 3"/>
          <p:cNvSpPr/>
          <p:nvPr/>
        </p:nvSpPr>
        <p:spPr>
          <a:xfrm>
            <a:off x="7017306" y="2588062"/>
            <a:ext cx="2927747"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Fundamental Building Blocks</a:t>
            </a:r>
            <a:endParaRPr lang="en-US" sz="2200" dirty="0"/>
          </a:p>
        </p:txBody>
      </p:sp>
      <p:sp>
        <p:nvSpPr>
          <p:cNvPr id="7" name="Text 4"/>
          <p:cNvSpPr/>
          <p:nvPr/>
        </p:nvSpPr>
        <p:spPr>
          <a:xfrm>
            <a:off x="7017306" y="3432810"/>
            <a:ext cx="2927747"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Datatypes define the kind of data that a variable can hold, such as numbers, text, or boolean values.</a:t>
            </a:r>
            <a:endParaRPr lang="en-US" sz="1750" dirty="0"/>
          </a:p>
        </p:txBody>
      </p:sp>
      <p:sp>
        <p:nvSpPr>
          <p:cNvPr id="8" name="Shape 5"/>
          <p:cNvSpPr/>
          <p:nvPr/>
        </p:nvSpPr>
        <p:spPr>
          <a:xfrm>
            <a:off x="10171867" y="2588062"/>
            <a:ext cx="510302" cy="510302"/>
          </a:xfrm>
          <a:prstGeom prst="roundRect">
            <a:avLst>
              <a:gd name="adj" fmla="val 18669"/>
            </a:avLst>
          </a:prstGeom>
          <a:solidFill>
            <a:srgbClr val="110080"/>
          </a:solidFill>
          <a:ln w="7620">
            <a:solidFill>
              <a:srgbClr val="2A1999"/>
            </a:solidFill>
            <a:prstDash val="solid"/>
          </a:ln>
        </p:spPr>
        <p:txBody>
          <a:bodyPr/>
          <a:lstStyle/>
          <a:p>
            <a:endParaRPr lang="en-IN"/>
          </a:p>
        </p:txBody>
      </p:sp>
      <p:sp>
        <p:nvSpPr>
          <p:cNvPr id="9" name="Text 6"/>
          <p:cNvSpPr/>
          <p:nvPr/>
        </p:nvSpPr>
        <p:spPr>
          <a:xfrm>
            <a:off x="10324981" y="2673072"/>
            <a:ext cx="204073"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2</a:t>
            </a:r>
            <a:endParaRPr lang="en-US" sz="2650" dirty="0"/>
          </a:p>
        </p:txBody>
      </p:sp>
      <p:sp>
        <p:nvSpPr>
          <p:cNvPr id="10" name="Text 7"/>
          <p:cNvSpPr/>
          <p:nvPr/>
        </p:nvSpPr>
        <p:spPr>
          <a:xfrm>
            <a:off x="10908983" y="2588062"/>
            <a:ext cx="2927747"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Efficient Memory Allocation</a:t>
            </a:r>
            <a:endParaRPr lang="en-US" sz="2200" dirty="0"/>
          </a:p>
        </p:txBody>
      </p:sp>
      <p:sp>
        <p:nvSpPr>
          <p:cNvPr id="11" name="Text 8"/>
          <p:cNvSpPr/>
          <p:nvPr/>
        </p:nvSpPr>
        <p:spPr>
          <a:xfrm>
            <a:off x="10908983" y="3432810"/>
            <a:ext cx="2927747" cy="1814513"/>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Different datatypes occupy different amounts of memory, allowing for optimized storage and performance in your code.</a:t>
            </a:r>
            <a:endParaRPr lang="en-US" sz="1750" dirty="0"/>
          </a:p>
        </p:txBody>
      </p:sp>
      <p:sp>
        <p:nvSpPr>
          <p:cNvPr id="12" name="Shape 9"/>
          <p:cNvSpPr/>
          <p:nvPr/>
        </p:nvSpPr>
        <p:spPr>
          <a:xfrm>
            <a:off x="6280190" y="5729288"/>
            <a:ext cx="510302" cy="510302"/>
          </a:xfrm>
          <a:prstGeom prst="roundRect">
            <a:avLst>
              <a:gd name="adj" fmla="val 18669"/>
            </a:avLst>
          </a:prstGeom>
          <a:solidFill>
            <a:srgbClr val="110080"/>
          </a:solidFill>
          <a:ln w="7620">
            <a:solidFill>
              <a:srgbClr val="2A1999"/>
            </a:solidFill>
            <a:prstDash val="solid"/>
          </a:ln>
        </p:spPr>
        <p:txBody>
          <a:bodyPr/>
          <a:lstStyle/>
          <a:p>
            <a:endParaRPr lang="en-IN"/>
          </a:p>
        </p:txBody>
      </p:sp>
      <p:sp>
        <p:nvSpPr>
          <p:cNvPr id="13" name="Text 10"/>
          <p:cNvSpPr/>
          <p:nvPr/>
        </p:nvSpPr>
        <p:spPr>
          <a:xfrm>
            <a:off x="6430566" y="5814298"/>
            <a:ext cx="209431"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E5E0DF"/>
                </a:solidFill>
                <a:latin typeface="Inter Bold" pitchFamily="34" charset="0"/>
                <a:ea typeface="Inter Bold" pitchFamily="34" charset="-122"/>
                <a:cs typeface="Inter Bold" pitchFamily="34" charset="-120"/>
              </a:rPr>
              <a:t>3</a:t>
            </a:r>
            <a:endParaRPr lang="en-US" sz="2650" dirty="0"/>
          </a:p>
        </p:txBody>
      </p:sp>
      <p:sp>
        <p:nvSpPr>
          <p:cNvPr id="14" name="Text 11"/>
          <p:cNvSpPr/>
          <p:nvPr/>
        </p:nvSpPr>
        <p:spPr>
          <a:xfrm>
            <a:off x="7017306" y="5729288"/>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Type Safety</a:t>
            </a:r>
            <a:endParaRPr lang="en-US" sz="2200" dirty="0"/>
          </a:p>
        </p:txBody>
      </p:sp>
      <p:sp>
        <p:nvSpPr>
          <p:cNvPr id="15" name="Text 12"/>
          <p:cNvSpPr/>
          <p:nvPr/>
        </p:nvSpPr>
        <p:spPr>
          <a:xfrm>
            <a:off x="7017306" y="6219706"/>
            <a:ext cx="6819305"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Datatypes enforce type checking, preventing errors and ensuring your program behaves as expected.</a:t>
            </a:r>
            <a:endParaRPr lang="en-US" sz="1750" dirty="0"/>
          </a:p>
        </p:txBody>
      </p:sp>
      <p:sp>
        <p:nvSpPr>
          <p:cNvPr id="16" name="Rectangle 15">
            <a:extLst>
              <a:ext uri="{FF2B5EF4-FFF2-40B4-BE49-F238E27FC236}">
                <a16:creationId xmlns:a16="http://schemas.microsoft.com/office/drawing/2014/main" id="{2DAF8F05-D976-3181-1A7D-2ABF899522C2}"/>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619375"/>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Primitive Datatypes</a:t>
            </a:r>
            <a:endParaRPr lang="en-US" sz="4450" dirty="0"/>
          </a:p>
        </p:txBody>
      </p:sp>
      <p:sp>
        <p:nvSpPr>
          <p:cNvPr id="3" name="Text 1"/>
          <p:cNvSpPr/>
          <p:nvPr/>
        </p:nvSpPr>
        <p:spPr>
          <a:xfrm>
            <a:off x="793790" y="389513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Numeric Types</a:t>
            </a:r>
            <a:endParaRPr lang="en-US" sz="2200" dirty="0"/>
          </a:p>
        </p:txBody>
      </p:sp>
      <p:sp>
        <p:nvSpPr>
          <p:cNvPr id="4" name="Text 2"/>
          <p:cNvSpPr/>
          <p:nvPr/>
        </p:nvSpPr>
        <p:spPr>
          <a:xfrm>
            <a:off x="793790" y="4476274"/>
            <a:ext cx="3978116" cy="362903"/>
          </a:xfrm>
          <a:prstGeom prst="rect">
            <a:avLst/>
          </a:prstGeom>
          <a:noFill/>
          <a:ln/>
        </p:spPr>
        <p:txBody>
          <a:bodyPr wrap="non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Integers: byte, short, int, long</a:t>
            </a:r>
            <a:endParaRPr lang="en-US" sz="1750" dirty="0"/>
          </a:p>
        </p:txBody>
      </p:sp>
      <p:sp>
        <p:nvSpPr>
          <p:cNvPr id="5" name="Text 3"/>
          <p:cNvSpPr/>
          <p:nvPr/>
        </p:nvSpPr>
        <p:spPr>
          <a:xfrm>
            <a:off x="793790" y="5043249"/>
            <a:ext cx="3978116" cy="362903"/>
          </a:xfrm>
          <a:prstGeom prst="rect">
            <a:avLst/>
          </a:prstGeom>
          <a:noFill/>
          <a:ln/>
        </p:spPr>
        <p:txBody>
          <a:bodyPr wrap="non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Floating-point: float, double</a:t>
            </a:r>
            <a:endParaRPr lang="en-US" sz="1750" dirty="0"/>
          </a:p>
        </p:txBody>
      </p:sp>
      <p:sp>
        <p:nvSpPr>
          <p:cNvPr id="6" name="Text 4"/>
          <p:cNvSpPr/>
          <p:nvPr/>
        </p:nvSpPr>
        <p:spPr>
          <a:xfrm>
            <a:off x="5332928" y="389513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Character Type</a:t>
            </a:r>
            <a:endParaRPr lang="en-US" sz="2200" dirty="0"/>
          </a:p>
        </p:txBody>
      </p:sp>
      <p:sp>
        <p:nvSpPr>
          <p:cNvPr id="7" name="Text 5"/>
          <p:cNvSpPr/>
          <p:nvPr/>
        </p:nvSpPr>
        <p:spPr>
          <a:xfrm>
            <a:off x="5332928" y="4476274"/>
            <a:ext cx="3978116" cy="362903"/>
          </a:xfrm>
          <a:prstGeom prst="rect">
            <a:avLst/>
          </a:prstGeom>
          <a:noFill/>
          <a:ln/>
        </p:spPr>
        <p:txBody>
          <a:bodyPr wrap="non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Represents a single character: char</a:t>
            </a:r>
            <a:endParaRPr lang="en-US" sz="1750" dirty="0"/>
          </a:p>
        </p:txBody>
      </p:sp>
      <p:sp>
        <p:nvSpPr>
          <p:cNvPr id="8" name="Text 6"/>
          <p:cNvSpPr/>
          <p:nvPr/>
        </p:nvSpPr>
        <p:spPr>
          <a:xfrm>
            <a:off x="9872067" y="3895130"/>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Boolean Type</a:t>
            </a:r>
            <a:endParaRPr lang="en-US" sz="2200" dirty="0"/>
          </a:p>
        </p:txBody>
      </p:sp>
      <p:sp>
        <p:nvSpPr>
          <p:cNvPr id="9" name="Text 7"/>
          <p:cNvSpPr/>
          <p:nvPr/>
        </p:nvSpPr>
        <p:spPr>
          <a:xfrm>
            <a:off x="9872067" y="4476274"/>
            <a:ext cx="3978116"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Represents a true or false value: boolean</a:t>
            </a:r>
            <a:endParaRPr lang="en-US" sz="1750" dirty="0"/>
          </a:p>
        </p:txBody>
      </p:sp>
      <p:sp>
        <p:nvSpPr>
          <p:cNvPr id="10" name="Rectangle 9">
            <a:extLst>
              <a:ext uri="{FF2B5EF4-FFF2-40B4-BE49-F238E27FC236}">
                <a16:creationId xmlns:a16="http://schemas.microsoft.com/office/drawing/2014/main" id="{3A57E3AA-A5A7-C84A-D0B9-25F67B3FDED6}"/>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274808"/>
            <a:ext cx="6428542"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Java Datatype Examples</a:t>
            </a:r>
            <a:endParaRPr lang="en-US" sz="4450" dirty="0"/>
          </a:p>
        </p:txBody>
      </p:sp>
      <p:sp>
        <p:nvSpPr>
          <p:cNvPr id="3" name="Shape 1"/>
          <p:cNvSpPr/>
          <p:nvPr/>
        </p:nvSpPr>
        <p:spPr>
          <a:xfrm>
            <a:off x="793790" y="3437215"/>
            <a:ext cx="13042821" cy="2517458"/>
          </a:xfrm>
          <a:prstGeom prst="roundRect">
            <a:avLst>
              <a:gd name="adj" fmla="val 3784"/>
            </a:avLst>
          </a:prstGeom>
          <a:solidFill>
            <a:srgbClr val="0A004D"/>
          </a:solidFill>
          <a:ln/>
        </p:spPr>
        <p:txBody>
          <a:bodyPr/>
          <a:lstStyle/>
          <a:p>
            <a:endParaRPr lang="en-IN"/>
          </a:p>
        </p:txBody>
      </p:sp>
      <p:sp>
        <p:nvSpPr>
          <p:cNvPr id="4" name="Shape 2"/>
          <p:cNvSpPr/>
          <p:nvPr/>
        </p:nvSpPr>
        <p:spPr>
          <a:xfrm>
            <a:off x="782479" y="3437215"/>
            <a:ext cx="13065443" cy="2517458"/>
          </a:xfrm>
          <a:prstGeom prst="roundRect">
            <a:avLst>
              <a:gd name="adj" fmla="val 1352"/>
            </a:avLst>
          </a:prstGeom>
          <a:solidFill>
            <a:srgbClr val="0A004D"/>
          </a:solidFill>
          <a:ln/>
        </p:spPr>
        <p:txBody>
          <a:bodyPr/>
          <a:lstStyle/>
          <a:p>
            <a:endParaRPr lang="en-IN"/>
          </a:p>
        </p:txBody>
      </p:sp>
      <p:sp>
        <p:nvSpPr>
          <p:cNvPr id="5" name="Text 3"/>
          <p:cNvSpPr/>
          <p:nvPr/>
        </p:nvSpPr>
        <p:spPr>
          <a:xfrm>
            <a:off x="1009293" y="3607237"/>
            <a:ext cx="12611814" cy="217741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byte age = 17;          // Integer Type: byte</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int distance = 1000;    // Integer Type: int</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float temperature = 36.6f; // Floating-point Type: float</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char grade = 'A';       // Character Type: char</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boolean isPassed = true; // Boolean Type: boolean</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    </a:t>
            </a:r>
            <a:endParaRPr lang="en-US" sz="1750" dirty="0"/>
          </a:p>
        </p:txBody>
      </p:sp>
      <p:sp>
        <p:nvSpPr>
          <p:cNvPr id="6" name="Rectangle 5">
            <a:extLst>
              <a:ext uri="{FF2B5EF4-FFF2-40B4-BE49-F238E27FC236}">
                <a16:creationId xmlns:a16="http://schemas.microsoft.com/office/drawing/2014/main" id="{1828944D-E554-9579-91E2-B220DEB1BBFC}"/>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148"/>
          </a:xfrm>
          <a:prstGeom prst="rect">
            <a:avLst/>
          </a:prstGeom>
        </p:spPr>
      </p:pic>
      <p:sp>
        <p:nvSpPr>
          <p:cNvPr id="3" name="Text 0"/>
          <p:cNvSpPr/>
          <p:nvPr/>
        </p:nvSpPr>
        <p:spPr>
          <a:xfrm>
            <a:off x="6218158" y="574953"/>
            <a:ext cx="5227082" cy="653296"/>
          </a:xfrm>
          <a:prstGeom prst="rect">
            <a:avLst/>
          </a:prstGeom>
          <a:noFill/>
          <a:ln/>
        </p:spPr>
        <p:txBody>
          <a:bodyPr wrap="none" lIns="0" tIns="0" rIns="0" bIns="0" rtlCol="0" anchor="t"/>
          <a:lstStyle/>
          <a:p>
            <a:pPr marL="0" indent="0">
              <a:lnSpc>
                <a:spcPts val="5100"/>
              </a:lnSpc>
              <a:buNone/>
            </a:pPr>
            <a:r>
              <a:rPr lang="en-US" sz="4100" b="1" kern="0" spc="-123" dirty="0">
                <a:solidFill>
                  <a:srgbClr val="FFFFFF"/>
                </a:solidFill>
                <a:latin typeface="Inter Bold" pitchFamily="34" charset="0"/>
                <a:ea typeface="Inter Bold" pitchFamily="34" charset="-122"/>
                <a:cs typeface="Inter Bold" pitchFamily="34" charset="-120"/>
              </a:rPr>
              <a:t>Integer Datatypes</a:t>
            </a:r>
            <a:endParaRPr lang="en-US" sz="4100" dirty="0"/>
          </a:p>
        </p:txBody>
      </p:sp>
      <p:sp>
        <p:nvSpPr>
          <p:cNvPr id="4" name="Shape 1"/>
          <p:cNvSpPr/>
          <p:nvPr/>
        </p:nvSpPr>
        <p:spPr>
          <a:xfrm>
            <a:off x="6520339" y="1541859"/>
            <a:ext cx="22860" cy="6114336"/>
          </a:xfrm>
          <a:prstGeom prst="roundRect">
            <a:avLst>
              <a:gd name="adj" fmla="val 384151"/>
            </a:avLst>
          </a:prstGeom>
          <a:solidFill>
            <a:srgbClr val="2A1999"/>
          </a:solidFill>
          <a:ln/>
        </p:spPr>
        <p:txBody>
          <a:bodyPr/>
          <a:lstStyle/>
          <a:p>
            <a:endParaRPr lang="en-IN"/>
          </a:p>
        </p:txBody>
      </p:sp>
      <p:sp>
        <p:nvSpPr>
          <p:cNvPr id="5" name="Shape 2"/>
          <p:cNvSpPr/>
          <p:nvPr/>
        </p:nvSpPr>
        <p:spPr>
          <a:xfrm>
            <a:off x="6744117" y="2000726"/>
            <a:ext cx="731758" cy="22860"/>
          </a:xfrm>
          <a:prstGeom prst="roundRect">
            <a:avLst>
              <a:gd name="adj" fmla="val 384151"/>
            </a:avLst>
          </a:prstGeom>
          <a:solidFill>
            <a:srgbClr val="2A1999"/>
          </a:solidFill>
          <a:ln/>
        </p:spPr>
        <p:txBody>
          <a:bodyPr/>
          <a:lstStyle/>
          <a:p>
            <a:endParaRPr lang="en-IN"/>
          </a:p>
        </p:txBody>
      </p:sp>
      <p:sp>
        <p:nvSpPr>
          <p:cNvPr id="6" name="Shape 3"/>
          <p:cNvSpPr/>
          <p:nvPr/>
        </p:nvSpPr>
        <p:spPr>
          <a:xfrm>
            <a:off x="6296561" y="1777008"/>
            <a:ext cx="470416" cy="470416"/>
          </a:xfrm>
          <a:prstGeom prst="roundRect">
            <a:avLst>
              <a:gd name="adj" fmla="val 18668"/>
            </a:avLst>
          </a:prstGeom>
          <a:solidFill>
            <a:srgbClr val="110080"/>
          </a:solidFill>
          <a:ln w="7620">
            <a:solidFill>
              <a:srgbClr val="2A1999"/>
            </a:solidFill>
            <a:prstDash val="solid"/>
          </a:ln>
        </p:spPr>
        <p:txBody>
          <a:bodyPr/>
          <a:lstStyle/>
          <a:p>
            <a:endParaRPr lang="en-IN"/>
          </a:p>
        </p:txBody>
      </p:sp>
      <p:sp>
        <p:nvSpPr>
          <p:cNvPr id="7" name="Text 4"/>
          <p:cNvSpPr/>
          <p:nvPr/>
        </p:nvSpPr>
        <p:spPr>
          <a:xfrm>
            <a:off x="6468844" y="1855351"/>
            <a:ext cx="125849" cy="313611"/>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Inter Bold" pitchFamily="34" charset="0"/>
                <a:ea typeface="Inter Bold" pitchFamily="34" charset="-122"/>
                <a:cs typeface="Inter Bold" pitchFamily="34" charset="-120"/>
              </a:rPr>
              <a:t>1</a:t>
            </a:r>
            <a:endParaRPr lang="en-US" sz="2450" dirty="0"/>
          </a:p>
        </p:txBody>
      </p:sp>
      <p:sp>
        <p:nvSpPr>
          <p:cNvPr id="8" name="Text 5"/>
          <p:cNvSpPr/>
          <p:nvPr/>
        </p:nvSpPr>
        <p:spPr>
          <a:xfrm>
            <a:off x="7681674" y="1750933"/>
            <a:ext cx="2613541" cy="326588"/>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Inter Bold" pitchFamily="34" charset="0"/>
                <a:ea typeface="Inter Bold" pitchFamily="34" charset="-122"/>
                <a:cs typeface="Inter Bold" pitchFamily="34" charset="-120"/>
              </a:rPr>
              <a:t>byte</a:t>
            </a:r>
            <a:endParaRPr lang="en-US" sz="2050" dirty="0"/>
          </a:p>
        </p:txBody>
      </p:sp>
      <p:sp>
        <p:nvSpPr>
          <p:cNvPr id="9" name="Text 6"/>
          <p:cNvSpPr/>
          <p:nvPr/>
        </p:nvSpPr>
        <p:spPr>
          <a:xfrm>
            <a:off x="7681674" y="2202894"/>
            <a:ext cx="6216968" cy="334447"/>
          </a:xfrm>
          <a:prstGeom prst="rect">
            <a:avLst/>
          </a:prstGeom>
          <a:noFill/>
          <a:ln/>
        </p:spPr>
        <p:txBody>
          <a:bodyPr wrap="none" lIns="0" tIns="0" rIns="0" bIns="0" rtlCol="0" anchor="t"/>
          <a:lstStyle/>
          <a:p>
            <a:pPr marL="0" indent="0" algn="l">
              <a:lnSpc>
                <a:spcPts val="2600"/>
              </a:lnSpc>
              <a:buNone/>
            </a:pPr>
            <a:r>
              <a:rPr lang="en-US" sz="1600" kern="0" spc="-33" dirty="0">
                <a:solidFill>
                  <a:srgbClr val="E5E0DF"/>
                </a:solidFill>
                <a:latin typeface="Inter" pitchFamily="34" charset="0"/>
                <a:ea typeface="Inter" pitchFamily="34" charset="-122"/>
                <a:cs typeface="Inter" pitchFamily="34" charset="-120"/>
              </a:rPr>
              <a:t>Smallest integer type, ranges from -128 to 127.</a:t>
            </a:r>
            <a:endParaRPr lang="en-US" sz="1600" dirty="0"/>
          </a:p>
        </p:txBody>
      </p:sp>
      <p:sp>
        <p:nvSpPr>
          <p:cNvPr id="10" name="Shape 7"/>
          <p:cNvSpPr/>
          <p:nvPr/>
        </p:nvSpPr>
        <p:spPr>
          <a:xfrm>
            <a:off x="6744117" y="3414355"/>
            <a:ext cx="731758" cy="22860"/>
          </a:xfrm>
          <a:prstGeom prst="roundRect">
            <a:avLst>
              <a:gd name="adj" fmla="val 384151"/>
            </a:avLst>
          </a:prstGeom>
          <a:solidFill>
            <a:srgbClr val="2A1999"/>
          </a:solidFill>
          <a:ln/>
        </p:spPr>
        <p:txBody>
          <a:bodyPr/>
          <a:lstStyle/>
          <a:p>
            <a:endParaRPr lang="en-IN"/>
          </a:p>
        </p:txBody>
      </p:sp>
      <p:sp>
        <p:nvSpPr>
          <p:cNvPr id="11" name="Shape 8"/>
          <p:cNvSpPr/>
          <p:nvPr/>
        </p:nvSpPr>
        <p:spPr>
          <a:xfrm>
            <a:off x="6296561" y="3190637"/>
            <a:ext cx="470416" cy="470416"/>
          </a:xfrm>
          <a:prstGeom prst="roundRect">
            <a:avLst>
              <a:gd name="adj" fmla="val 18668"/>
            </a:avLst>
          </a:prstGeom>
          <a:solidFill>
            <a:srgbClr val="110080"/>
          </a:solidFill>
          <a:ln w="7620">
            <a:solidFill>
              <a:srgbClr val="2A1999"/>
            </a:solidFill>
            <a:prstDash val="solid"/>
          </a:ln>
        </p:spPr>
        <p:txBody>
          <a:bodyPr/>
          <a:lstStyle/>
          <a:p>
            <a:endParaRPr lang="en-IN"/>
          </a:p>
        </p:txBody>
      </p:sp>
      <p:sp>
        <p:nvSpPr>
          <p:cNvPr id="12" name="Text 9"/>
          <p:cNvSpPr/>
          <p:nvPr/>
        </p:nvSpPr>
        <p:spPr>
          <a:xfrm>
            <a:off x="6437650" y="3268980"/>
            <a:ext cx="188119" cy="313611"/>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Inter Bold" pitchFamily="34" charset="0"/>
                <a:ea typeface="Inter Bold" pitchFamily="34" charset="-122"/>
                <a:cs typeface="Inter Bold" pitchFamily="34" charset="-120"/>
              </a:rPr>
              <a:t>2</a:t>
            </a:r>
            <a:endParaRPr lang="en-US" sz="2450" dirty="0"/>
          </a:p>
        </p:txBody>
      </p:sp>
      <p:sp>
        <p:nvSpPr>
          <p:cNvPr id="13" name="Text 10"/>
          <p:cNvSpPr/>
          <p:nvPr/>
        </p:nvSpPr>
        <p:spPr>
          <a:xfrm>
            <a:off x="7681674" y="3164562"/>
            <a:ext cx="2613541" cy="326588"/>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Inter Bold" pitchFamily="34" charset="0"/>
                <a:ea typeface="Inter Bold" pitchFamily="34" charset="-122"/>
                <a:cs typeface="Inter Bold" pitchFamily="34" charset="-120"/>
              </a:rPr>
              <a:t>short</a:t>
            </a:r>
            <a:endParaRPr lang="en-US" sz="2050" dirty="0"/>
          </a:p>
        </p:txBody>
      </p:sp>
      <p:sp>
        <p:nvSpPr>
          <p:cNvPr id="14" name="Text 11"/>
          <p:cNvSpPr/>
          <p:nvPr/>
        </p:nvSpPr>
        <p:spPr>
          <a:xfrm>
            <a:off x="7681674" y="3616523"/>
            <a:ext cx="6216968" cy="334447"/>
          </a:xfrm>
          <a:prstGeom prst="rect">
            <a:avLst/>
          </a:prstGeom>
          <a:noFill/>
          <a:ln/>
        </p:spPr>
        <p:txBody>
          <a:bodyPr wrap="none" lIns="0" tIns="0" rIns="0" bIns="0" rtlCol="0" anchor="t"/>
          <a:lstStyle/>
          <a:p>
            <a:pPr marL="0" indent="0" algn="l">
              <a:lnSpc>
                <a:spcPts val="2600"/>
              </a:lnSpc>
              <a:buNone/>
            </a:pPr>
            <a:r>
              <a:rPr lang="en-US" sz="1600" kern="0" spc="-33" dirty="0">
                <a:solidFill>
                  <a:srgbClr val="E5E0DF"/>
                </a:solidFill>
                <a:latin typeface="Inter" pitchFamily="34" charset="0"/>
                <a:ea typeface="Inter" pitchFamily="34" charset="-122"/>
                <a:cs typeface="Inter" pitchFamily="34" charset="-120"/>
              </a:rPr>
              <a:t>Ranges from -32,768 to 32,767.</a:t>
            </a:r>
            <a:endParaRPr lang="en-US" sz="1600" dirty="0"/>
          </a:p>
        </p:txBody>
      </p:sp>
      <p:sp>
        <p:nvSpPr>
          <p:cNvPr id="15" name="Shape 12"/>
          <p:cNvSpPr/>
          <p:nvPr/>
        </p:nvSpPr>
        <p:spPr>
          <a:xfrm>
            <a:off x="6744117" y="4827984"/>
            <a:ext cx="731758" cy="22860"/>
          </a:xfrm>
          <a:prstGeom prst="roundRect">
            <a:avLst>
              <a:gd name="adj" fmla="val 384151"/>
            </a:avLst>
          </a:prstGeom>
          <a:solidFill>
            <a:srgbClr val="2A1999"/>
          </a:solidFill>
          <a:ln/>
        </p:spPr>
        <p:txBody>
          <a:bodyPr/>
          <a:lstStyle/>
          <a:p>
            <a:endParaRPr lang="en-IN"/>
          </a:p>
        </p:txBody>
      </p:sp>
      <p:sp>
        <p:nvSpPr>
          <p:cNvPr id="16" name="Shape 13"/>
          <p:cNvSpPr/>
          <p:nvPr/>
        </p:nvSpPr>
        <p:spPr>
          <a:xfrm>
            <a:off x="6296561" y="4604266"/>
            <a:ext cx="470416" cy="470416"/>
          </a:xfrm>
          <a:prstGeom prst="roundRect">
            <a:avLst>
              <a:gd name="adj" fmla="val 18668"/>
            </a:avLst>
          </a:prstGeom>
          <a:solidFill>
            <a:srgbClr val="110080"/>
          </a:solidFill>
          <a:ln w="7620">
            <a:solidFill>
              <a:srgbClr val="2A1999"/>
            </a:solidFill>
            <a:prstDash val="solid"/>
          </a:ln>
        </p:spPr>
        <p:txBody>
          <a:bodyPr/>
          <a:lstStyle/>
          <a:p>
            <a:endParaRPr lang="en-IN"/>
          </a:p>
        </p:txBody>
      </p:sp>
      <p:sp>
        <p:nvSpPr>
          <p:cNvPr id="17" name="Text 14"/>
          <p:cNvSpPr/>
          <p:nvPr/>
        </p:nvSpPr>
        <p:spPr>
          <a:xfrm>
            <a:off x="6435269" y="4682609"/>
            <a:ext cx="193000" cy="313611"/>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Inter Bold" pitchFamily="34" charset="0"/>
                <a:ea typeface="Inter Bold" pitchFamily="34" charset="-122"/>
                <a:cs typeface="Inter Bold" pitchFamily="34" charset="-120"/>
              </a:rPr>
              <a:t>3</a:t>
            </a:r>
            <a:endParaRPr lang="en-US" sz="2450" dirty="0"/>
          </a:p>
        </p:txBody>
      </p:sp>
      <p:sp>
        <p:nvSpPr>
          <p:cNvPr id="18" name="Text 15"/>
          <p:cNvSpPr/>
          <p:nvPr/>
        </p:nvSpPr>
        <p:spPr>
          <a:xfrm>
            <a:off x="7681674" y="4578191"/>
            <a:ext cx="2613541" cy="326588"/>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Inter Bold" pitchFamily="34" charset="0"/>
                <a:ea typeface="Inter Bold" pitchFamily="34" charset="-122"/>
                <a:cs typeface="Inter Bold" pitchFamily="34" charset="-120"/>
              </a:rPr>
              <a:t>int</a:t>
            </a:r>
            <a:endParaRPr lang="en-US" sz="2050" dirty="0"/>
          </a:p>
        </p:txBody>
      </p:sp>
      <p:sp>
        <p:nvSpPr>
          <p:cNvPr id="19" name="Text 16"/>
          <p:cNvSpPr/>
          <p:nvPr/>
        </p:nvSpPr>
        <p:spPr>
          <a:xfrm>
            <a:off x="7681674" y="5030153"/>
            <a:ext cx="6216968" cy="668893"/>
          </a:xfrm>
          <a:prstGeom prst="rect">
            <a:avLst/>
          </a:prstGeom>
          <a:noFill/>
          <a:ln/>
        </p:spPr>
        <p:txBody>
          <a:bodyPr wrap="square" lIns="0" tIns="0" rIns="0" bIns="0" rtlCol="0" anchor="t"/>
          <a:lstStyle/>
          <a:p>
            <a:pPr marL="0" indent="0" algn="l">
              <a:lnSpc>
                <a:spcPts val="2600"/>
              </a:lnSpc>
              <a:buNone/>
            </a:pPr>
            <a:r>
              <a:rPr lang="en-US" sz="1600" kern="0" spc="-33" dirty="0">
                <a:solidFill>
                  <a:srgbClr val="E5E0DF"/>
                </a:solidFill>
                <a:latin typeface="Inter" pitchFamily="34" charset="0"/>
                <a:ea typeface="Inter" pitchFamily="34" charset="-122"/>
                <a:cs typeface="Inter" pitchFamily="34" charset="-120"/>
              </a:rPr>
              <a:t>Most common integer type, ranges from -2,147,483,648 to 2,147,483,647.</a:t>
            </a:r>
            <a:endParaRPr lang="en-US" sz="1600" dirty="0"/>
          </a:p>
        </p:txBody>
      </p:sp>
      <p:sp>
        <p:nvSpPr>
          <p:cNvPr id="20" name="Shape 17"/>
          <p:cNvSpPr/>
          <p:nvPr/>
        </p:nvSpPr>
        <p:spPr>
          <a:xfrm>
            <a:off x="6744117" y="6576060"/>
            <a:ext cx="731758" cy="22860"/>
          </a:xfrm>
          <a:prstGeom prst="roundRect">
            <a:avLst>
              <a:gd name="adj" fmla="val 384151"/>
            </a:avLst>
          </a:prstGeom>
          <a:solidFill>
            <a:srgbClr val="2A1999"/>
          </a:solidFill>
          <a:ln/>
        </p:spPr>
        <p:txBody>
          <a:bodyPr/>
          <a:lstStyle/>
          <a:p>
            <a:endParaRPr lang="en-IN"/>
          </a:p>
        </p:txBody>
      </p:sp>
      <p:sp>
        <p:nvSpPr>
          <p:cNvPr id="21" name="Shape 18"/>
          <p:cNvSpPr/>
          <p:nvPr/>
        </p:nvSpPr>
        <p:spPr>
          <a:xfrm>
            <a:off x="6296561" y="6352342"/>
            <a:ext cx="470416" cy="470416"/>
          </a:xfrm>
          <a:prstGeom prst="roundRect">
            <a:avLst>
              <a:gd name="adj" fmla="val 18668"/>
            </a:avLst>
          </a:prstGeom>
          <a:solidFill>
            <a:srgbClr val="110080"/>
          </a:solidFill>
          <a:ln w="7620">
            <a:solidFill>
              <a:srgbClr val="2A1999"/>
            </a:solidFill>
            <a:prstDash val="solid"/>
          </a:ln>
        </p:spPr>
        <p:txBody>
          <a:bodyPr/>
          <a:lstStyle/>
          <a:p>
            <a:endParaRPr lang="en-IN"/>
          </a:p>
        </p:txBody>
      </p:sp>
      <p:sp>
        <p:nvSpPr>
          <p:cNvPr id="22" name="Text 19"/>
          <p:cNvSpPr/>
          <p:nvPr/>
        </p:nvSpPr>
        <p:spPr>
          <a:xfrm>
            <a:off x="6430387" y="6430685"/>
            <a:ext cx="202644" cy="313611"/>
          </a:xfrm>
          <a:prstGeom prst="rect">
            <a:avLst/>
          </a:prstGeom>
          <a:noFill/>
          <a:ln/>
        </p:spPr>
        <p:txBody>
          <a:bodyPr wrap="none" lIns="0" tIns="0" rIns="0" bIns="0" rtlCol="0" anchor="t"/>
          <a:lstStyle/>
          <a:p>
            <a:pPr marL="0" indent="0" algn="ctr">
              <a:lnSpc>
                <a:spcPts val="2450"/>
              </a:lnSpc>
              <a:buNone/>
            </a:pPr>
            <a:r>
              <a:rPr lang="en-US" sz="2450" b="1" kern="0" spc="-74" dirty="0">
                <a:solidFill>
                  <a:srgbClr val="E5E0DF"/>
                </a:solidFill>
                <a:latin typeface="Inter Bold" pitchFamily="34" charset="0"/>
                <a:ea typeface="Inter Bold" pitchFamily="34" charset="-122"/>
                <a:cs typeface="Inter Bold" pitchFamily="34" charset="-120"/>
              </a:rPr>
              <a:t>4</a:t>
            </a:r>
            <a:endParaRPr lang="en-US" sz="2450" dirty="0"/>
          </a:p>
        </p:txBody>
      </p:sp>
      <p:sp>
        <p:nvSpPr>
          <p:cNvPr id="23" name="Text 20"/>
          <p:cNvSpPr/>
          <p:nvPr/>
        </p:nvSpPr>
        <p:spPr>
          <a:xfrm>
            <a:off x="7681674" y="6326267"/>
            <a:ext cx="2613541" cy="326588"/>
          </a:xfrm>
          <a:prstGeom prst="rect">
            <a:avLst/>
          </a:prstGeom>
          <a:noFill/>
          <a:ln/>
        </p:spPr>
        <p:txBody>
          <a:bodyPr wrap="none" lIns="0" tIns="0" rIns="0" bIns="0" rtlCol="0" anchor="t"/>
          <a:lstStyle/>
          <a:p>
            <a:pPr marL="0" indent="0" algn="l">
              <a:lnSpc>
                <a:spcPts val="2550"/>
              </a:lnSpc>
              <a:buNone/>
            </a:pPr>
            <a:r>
              <a:rPr lang="en-US" sz="2050" b="1" kern="0" spc="-62" dirty="0">
                <a:solidFill>
                  <a:srgbClr val="E5E0DF"/>
                </a:solidFill>
                <a:latin typeface="Inter Bold" pitchFamily="34" charset="0"/>
                <a:ea typeface="Inter Bold" pitchFamily="34" charset="-122"/>
                <a:cs typeface="Inter Bold" pitchFamily="34" charset="-120"/>
              </a:rPr>
              <a:t>long</a:t>
            </a:r>
            <a:endParaRPr lang="en-US" sz="2050" dirty="0"/>
          </a:p>
        </p:txBody>
      </p:sp>
      <p:sp>
        <p:nvSpPr>
          <p:cNvPr id="24" name="Text 21"/>
          <p:cNvSpPr/>
          <p:nvPr/>
        </p:nvSpPr>
        <p:spPr>
          <a:xfrm>
            <a:off x="7681674" y="6778228"/>
            <a:ext cx="6216968" cy="668893"/>
          </a:xfrm>
          <a:prstGeom prst="rect">
            <a:avLst/>
          </a:prstGeom>
          <a:noFill/>
          <a:ln/>
        </p:spPr>
        <p:txBody>
          <a:bodyPr wrap="square" lIns="0" tIns="0" rIns="0" bIns="0" rtlCol="0" anchor="t"/>
          <a:lstStyle/>
          <a:p>
            <a:pPr marL="0" indent="0" algn="l">
              <a:lnSpc>
                <a:spcPts val="2600"/>
              </a:lnSpc>
              <a:buNone/>
            </a:pPr>
            <a:r>
              <a:rPr lang="en-US" sz="1600" kern="0" spc="-33" dirty="0">
                <a:solidFill>
                  <a:srgbClr val="E5E0DF"/>
                </a:solidFill>
                <a:latin typeface="Inter" pitchFamily="34" charset="0"/>
                <a:ea typeface="Inter" pitchFamily="34" charset="-122"/>
                <a:cs typeface="Inter" pitchFamily="34" charset="-120"/>
              </a:rPr>
              <a:t>Largest integer type, ranges from -9,223,372,036,854,775,808 to 9,223,372,036,854,775,807.</a:t>
            </a:r>
            <a:endParaRPr lang="en-US" sz="1600" dirty="0"/>
          </a:p>
        </p:txBody>
      </p:sp>
      <p:sp>
        <p:nvSpPr>
          <p:cNvPr id="25" name="Rectangle 24">
            <a:extLst>
              <a:ext uri="{FF2B5EF4-FFF2-40B4-BE49-F238E27FC236}">
                <a16:creationId xmlns:a16="http://schemas.microsoft.com/office/drawing/2014/main" id="{EFD4C86D-99D2-0A68-D3FE-4E890D523B0F}"/>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2637711"/>
            <a:ext cx="6428542"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Java Datatype Examples</a:t>
            </a:r>
            <a:endParaRPr lang="en-US" sz="4450" dirty="0"/>
          </a:p>
        </p:txBody>
      </p:sp>
      <p:sp>
        <p:nvSpPr>
          <p:cNvPr id="3" name="Shape 1"/>
          <p:cNvSpPr/>
          <p:nvPr/>
        </p:nvSpPr>
        <p:spPr>
          <a:xfrm>
            <a:off x="793790" y="3800118"/>
            <a:ext cx="13042821" cy="1791652"/>
          </a:xfrm>
          <a:prstGeom prst="roundRect">
            <a:avLst>
              <a:gd name="adj" fmla="val 5317"/>
            </a:avLst>
          </a:prstGeom>
          <a:solidFill>
            <a:srgbClr val="0A004D"/>
          </a:solidFill>
          <a:ln/>
        </p:spPr>
        <p:txBody>
          <a:bodyPr/>
          <a:lstStyle/>
          <a:p>
            <a:endParaRPr lang="en-IN"/>
          </a:p>
        </p:txBody>
      </p:sp>
      <p:sp>
        <p:nvSpPr>
          <p:cNvPr id="4" name="Shape 2"/>
          <p:cNvSpPr/>
          <p:nvPr/>
        </p:nvSpPr>
        <p:spPr>
          <a:xfrm>
            <a:off x="782479" y="3800118"/>
            <a:ext cx="13065443" cy="1791652"/>
          </a:xfrm>
          <a:prstGeom prst="roundRect">
            <a:avLst>
              <a:gd name="adj" fmla="val 1899"/>
            </a:avLst>
          </a:prstGeom>
          <a:solidFill>
            <a:srgbClr val="0A004D"/>
          </a:solidFill>
          <a:ln/>
        </p:spPr>
        <p:txBody>
          <a:bodyPr/>
          <a:lstStyle/>
          <a:p>
            <a:endParaRPr lang="en-IN"/>
          </a:p>
        </p:txBody>
      </p:sp>
      <p:sp>
        <p:nvSpPr>
          <p:cNvPr id="5" name="Text 3"/>
          <p:cNvSpPr/>
          <p:nvPr/>
        </p:nvSpPr>
        <p:spPr>
          <a:xfrm>
            <a:off x="1009293" y="3970139"/>
            <a:ext cx="12611814"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byte age = 25; // Example of byte</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short salary = 15000; // Example of short</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int population = 1000000; // Example of int</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long distanceToMoon = 384400000L; // Example of long</a:t>
            </a:r>
            <a:endParaRPr lang="en-US" sz="1750" dirty="0"/>
          </a:p>
        </p:txBody>
      </p:sp>
      <p:sp>
        <p:nvSpPr>
          <p:cNvPr id="6" name="Rectangle 5">
            <a:extLst>
              <a:ext uri="{FF2B5EF4-FFF2-40B4-BE49-F238E27FC236}">
                <a16:creationId xmlns:a16="http://schemas.microsoft.com/office/drawing/2014/main" id="{5F39BEFA-F839-4719-C3CA-F2D9D4546975}"/>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2721412"/>
            <a:ext cx="6378535"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Floating Point Datatypes</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float</a:t>
            </a:r>
            <a:endParaRPr lang="en-US" sz="2200" dirty="0"/>
          </a:p>
        </p:txBody>
      </p:sp>
      <p:sp>
        <p:nvSpPr>
          <p:cNvPr id="4" name="Text 2"/>
          <p:cNvSpPr/>
          <p:nvPr/>
        </p:nvSpPr>
        <p:spPr>
          <a:xfrm>
            <a:off x="793790" y="4578310"/>
            <a:ext cx="6244709"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Single-precision 32-bit floating-point type, suitable for storing decimal values with reduced precision.</a:t>
            </a:r>
            <a:endParaRPr lang="en-US" sz="1750" dirty="0"/>
          </a:p>
        </p:txBody>
      </p:sp>
      <p:sp>
        <p:nvSpPr>
          <p:cNvPr id="5" name="Text 3"/>
          <p:cNvSpPr/>
          <p:nvPr/>
        </p:nvSpPr>
        <p:spPr>
          <a:xfrm>
            <a:off x="7599521" y="3997166"/>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double</a:t>
            </a:r>
            <a:endParaRPr lang="en-US" sz="2200" dirty="0"/>
          </a:p>
        </p:txBody>
      </p:sp>
      <p:sp>
        <p:nvSpPr>
          <p:cNvPr id="6" name="Text 4"/>
          <p:cNvSpPr/>
          <p:nvPr/>
        </p:nvSpPr>
        <p:spPr>
          <a:xfrm>
            <a:off x="7599521" y="4578310"/>
            <a:ext cx="6244709"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latin typeface="Inter" pitchFamily="34" charset="0"/>
                <a:ea typeface="Inter" pitchFamily="34" charset="-122"/>
                <a:cs typeface="Inter" pitchFamily="34" charset="-120"/>
              </a:rPr>
              <a:t>Double-precision 64-bit floating-point type, suitable for storing decimal values with higher precision.</a:t>
            </a:r>
            <a:endParaRPr lang="en-US" sz="1750" dirty="0"/>
          </a:p>
        </p:txBody>
      </p:sp>
      <p:sp>
        <p:nvSpPr>
          <p:cNvPr id="7" name="Rectangle 6">
            <a:extLst>
              <a:ext uri="{FF2B5EF4-FFF2-40B4-BE49-F238E27FC236}">
                <a16:creationId xmlns:a16="http://schemas.microsoft.com/office/drawing/2014/main" id="{D82C49AC-A1D9-7861-1ACC-F987E8FE41AF}"/>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3000613"/>
            <a:ext cx="6428542"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Java Datatype Examples</a:t>
            </a:r>
            <a:endParaRPr lang="en-US" sz="4450" dirty="0"/>
          </a:p>
        </p:txBody>
      </p:sp>
      <p:sp>
        <p:nvSpPr>
          <p:cNvPr id="3" name="Shape 1"/>
          <p:cNvSpPr/>
          <p:nvPr/>
        </p:nvSpPr>
        <p:spPr>
          <a:xfrm>
            <a:off x="793790" y="4163020"/>
            <a:ext cx="13042821" cy="1065848"/>
          </a:xfrm>
          <a:prstGeom prst="roundRect">
            <a:avLst>
              <a:gd name="adj" fmla="val 8938"/>
            </a:avLst>
          </a:prstGeom>
          <a:solidFill>
            <a:srgbClr val="0A004D"/>
          </a:solidFill>
          <a:ln/>
        </p:spPr>
        <p:txBody>
          <a:bodyPr/>
          <a:lstStyle/>
          <a:p>
            <a:endParaRPr lang="en-IN"/>
          </a:p>
        </p:txBody>
      </p:sp>
      <p:sp>
        <p:nvSpPr>
          <p:cNvPr id="4" name="Shape 2"/>
          <p:cNvSpPr/>
          <p:nvPr/>
        </p:nvSpPr>
        <p:spPr>
          <a:xfrm>
            <a:off x="782479" y="4163020"/>
            <a:ext cx="13065443" cy="1065848"/>
          </a:xfrm>
          <a:prstGeom prst="roundRect">
            <a:avLst>
              <a:gd name="adj" fmla="val 3192"/>
            </a:avLst>
          </a:prstGeom>
          <a:solidFill>
            <a:srgbClr val="0A004D"/>
          </a:solidFill>
          <a:ln/>
        </p:spPr>
        <p:txBody>
          <a:bodyPr/>
          <a:lstStyle/>
          <a:p>
            <a:endParaRPr lang="en-IN"/>
          </a:p>
        </p:txBody>
      </p:sp>
      <p:sp>
        <p:nvSpPr>
          <p:cNvPr id="5" name="Text 3"/>
          <p:cNvSpPr/>
          <p:nvPr/>
        </p:nvSpPr>
        <p:spPr>
          <a:xfrm>
            <a:off x="1009293" y="4333042"/>
            <a:ext cx="12611814" cy="725805"/>
          </a:xfrm>
          <a:prstGeom prst="rect">
            <a:avLst/>
          </a:prstGeom>
          <a:noFill/>
          <a:ln/>
        </p:spPr>
        <p:txBody>
          <a:bodyPr wrap="square" lIns="0" tIns="0" rIns="0" bIns="0" rtlCol="0" anchor="t"/>
          <a:lstStyle/>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      float temperature = 36.5f; // Example of float</a:t>
            </a:r>
            <a:endParaRPr lang="en-US" sz="1750" dirty="0"/>
          </a:p>
          <a:p>
            <a:pPr marL="0" indent="0">
              <a:lnSpc>
                <a:spcPts val="2850"/>
              </a:lnSpc>
              <a:buNone/>
            </a:pPr>
            <a:r>
              <a:rPr lang="en-US" sz="1750" kern="0" spc="-36" dirty="0">
                <a:solidFill>
                  <a:srgbClr val="E5E0DF"/>
                </a:solidFill>
                <a:highlight>
                  <a:srgbClr val="0A004D"/>
                </a:highlight>
                <a:latin typeface="Consolas" pitchFamily="34" charset="0"/>
                <a:ea typeface="Consolas" pitchFamily="34" charset="-122"/>
                <a:cs typeface="Consolas" pitchFamily="34" charset="-120"/>
              </a:rPr>
              <a:t>double pi = 3.141592653589793; // Example of double</a:t>
            </a:r>
            <a:endParaRPr lang="en-US" sz="1750" dirty="0"/>
          </a:p>
        </p:txBody>
      </p:sp>
      <p:sp>
        <p:nvSpPr>
          <p:cNvPr id="6" name="Rectangle 5">
            <a:extLst>
              <a:ext uri="{FF2B5EF4-FFF2-40B4-BE49-F238E27FC236}">
                <a16:creationId xmlns:a16="http://schemas.microsoft.com/office/drawing/2014/main" id="{308C952E-28FE-CE7E-212B-DDBB5F590CCA}"/>
              </a:ext>
            </a:extLst>
          </p:cNvPr>
          <p:cNvSpPr/>
          <p:nvPr/>
        </p:nvSpPr>
        <p:spPr>
          <a:xfrm>
            <a:off x="12653594" y="7632144"/>
            <a:ext cx="1897404" cy="492728"/>
          </a:xfrm>
          <a:prstGeom prst="rect">
            <a:avLst/>
          </a:prstGeom>
          <a:solidFill>
            <a:srgbClr val="27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TotalTime>
  <Words>811</Words>
  <Application>Microsoft Office PowerPoint</Application>
  <PresentationFormat>Custom</PresentationFormat>
  <Paragraphs>151</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Consolas</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Pawan Shetty</cp:lastModifiedBy>
  <cp:revision>3</cp:revision>
  <dcterms:created xsi:type="dcterms:W3CDTF">2024-11-18T17:07:24Z</dcterms:created>
  <dcterms:modified xsi:type="dcterms:W3CDTF">2024-11-19T05:18:45Z</dcterms:modified>
</cp:coreProperties>
</file>